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3" r:id="rId5"/>
    <p:sldId id="260" r:id="rId6"/>
    <p:sldId id="262" r:id="rId7"/>
    <p:sldId id="264" r:id="rId8"/>
    <p:sldId id="265" r:id="rId9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8"/>
            <a:ext cx="3079041" cy="511813"/>
          </a:xfrm>
          <a:prstGeom prst="rect">
            <a:avLst/>
          </a:prstGeom>
        </p:spPr>
        <p:txBody>
          <a:bodyPr vert="horz" lIns="95404" tIns="47702" rIns="95404" bIns="4770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48" y="8"/>
            <a:ext cx="3079040" cy="511813"/>
          </a:xfrm>
          <a:prstGeom prst="rect">
            <a:avLst/>
          </a:prstGeom>
        </p:spPr>
        <p:txBody>
          <a:bodyPr vert="horz" lIns="95404" tIns="47702" rIns="95404" bIns="47702" rtlCol="0"/>
          <a:lstStyle>
            <a:lvl1pPr algn="r">
              <a:defRPr sz="1100"/>
            </a:lvl1pPr>
          </a:lstStyle>
          <a:p>
            <a:fld id="{EFC2D128-C49C-4B2E-BC0B-2CAAB4BADD59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721153"/>
            <a:ext cx="3079041" cy="511812"/>
          </a:xfrm>
          <a:prstGeom prst="rect">
            <a:avLst/>
          </a:prstGeom>
        </p:spPr>
        <p:txBody>
          <a:bodyPr vert="horz" lIns="95404" tIns="47702" rIns="95404" bIns="4770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48" y="9721153"/>
            <a:ext cx="3079040" cy="511812"/>
          </a:xfrm>
          <a:prstGeom prst="rect">
            <a:avLst/>
          </a:prstGeom>
        </p:spPr>
        <p:txBody>
          <a:bodyPr vert="horz" lIns="95404" tIns="47702" rIns="95404" bIns="47702" rtlCol="0" anchor="b"/>
          <a:lstStyle>
            <a:lvl1pPr algn="r">
              <a:defRPr sz="1100"/>
            </a:lvl1pPr>
          </a:lstStyle>
          <a:p>
            <a:fld id="{3485A601-E1FA-4FA5-8B73-4D75BF4C4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85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3078426" cy="511731"/>
          </a:xfrm>
          <a:prstGeom prst="rect">
            <a:avLst/>
          </a:prstGeom>
        </p:spPr>
        <p:txBody>
          <a:bodyPr vert="horz" lIns="95404" tIns="47702" rIns="95404" bIns="4770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6" y="7"/>
            <a:ext cx="3078426" cy="511731"/>
          </a:xfrm>
          <a:prstGeom prst="rect">
            <a:avLst/>
          </a:prstGeom>
        </p:spPr>
        <p:txBody>
          <a:bodyPr vert="horz" lIns="95404" tIns="47702" rIns="95404" bIns="47702" rtlCol="0"/>
          <a:lstStyle>
            <a:lvl1pPr algn="r">
              <a:defRPr sz="1100"/>
            </a:lvl1pPr>
          </a:lstStyle>
          <a:p>
            <a:fld id="{7B3DF44D-6128-4598-B183-106FFF290264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04" tIns="47702" rIns="95404" bIns="477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8" y="4861439"/>
            <a:ext cx="5683250" cy="4605576"/>
          </a:xfrm>
          <a:prstGeom prst="rect">
            <a:avLst/>
          </a:prstGeom>
        </p:spPr>
        <p:txBody>
          <a:bodyPr vert="horz" lIns="95404" tIns="47702" rIns="95404" bIns="477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1113"/>
            <a:ext cx="3078426" cy="511731"/>
          </a:xfrm>
          <a:prstGeom prst="rect">
            <a:avLst/>
          </a:prstGeom>
        </p:spPr>
        <p:txBody>
          <a:bodyPr vert="horz" lIns="95404" tIns="47702" rIns="95404" bIns="4770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6" y="9721113"/>
            <a:ext cx="3078426" cy="511731"/>
          </a:xfrm>
          <a:prstGeom prst="rect">
            <a:avLst/>
          </a:prstGeom>
        </p:spPr>
        <p:txBody>
          <a:bodyPr vert="horz" lIns="95404" tIns="47702" rIns="95404" bIns="47702" rtlCol="0" anchor="b"/>
          <a:lstStyle>
            <a:lvl1pPr algn="r">
              <a:defRPr sz="1100"/>
            </a:lvl1pPr>
          </a:lstStyle>
          <a:p>
            <a:fld id="{960B5D22-645D-428E-8583-7195E4D20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29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B5D22-645D-428E-8583-7195E4D2053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5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B5D22-645D-428E-8583-7195E4D2053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B5D22-645D-428E-8583-7195E4D2053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5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B5D22-645D-428E-8583-7195E4D2053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5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B5D22-645D-428E-8583-7195E4D2053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5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B5D22-645D-428E-8583-7195E4D2053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5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B5D22-645D-428E-8583-7195E4D2053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A44F28-CA36-41C4-8B0C-EE4CF5E07A96}" type="datetimeFigureOut">
              <a:rPr kumimoji="1" lang="ja-JP" altLang="en-US" smtClean="0"/>
              <a:t>2017/7/7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B2DFFA-CB9D-4E3A-85A1-B57614C381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6629400" cy="1219201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 smtClean="0">
                <a:latin typeface="Bauhaus 93" panose="04030905020B02020C02" pitchFamily="82" charset="0"/>
                <a:ea typeface="AR P丸ゴシック体E" panose="020F0900000000000000" pitchFamily="50" charset="-128"/>
              </a:rPr>
              <a:t>GI-</a:t>
            </a:r>
            <a:r>
              <a:rPr kumimoji="1" lang="en-US" altLang="ja-JP" sz="4000" cap="none" dirty="0" smtClean="0">
                <a:latin typeface="Bauhaus 93" panose="04030905020B02020C02" pitchFamily="82" charset="0"/>
                <a:ea typeface="AR P丸ゴシック体E" panose="020F0900000000000000" pitchFamily="50" charset="-128"/>
              </a:rPr>
              <a:t>net</a:t>
            </a:r>
            <a:r>
              <a:rPr lang="ja-JP" altLang="en-US" sz="4000" cap="none" dirty="0">
                <a:latin typeface="Bauhaus 93" panose="04030905020B02020C02" pitchFamily="82" charset="0"/>
                <a:ea typeface="AR P丸ゴシック体E" panose="020F0900000000000000" pitchFamily="50" charset="-128"/>
              </a:rPr>
              <a:t> </a:t>
            </a:r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ビデオ会議システム</a:t>
            </a:r>
            <a:r>
              <a:rPr kumimoji="1" lang="en-US" altLang="ja-JP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kumimoji="1" lang="en-US" altLang="ja-JP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利用方法</a:t>
            </a:r>
            <a:r>
              <a:rPr kumimoji="1" lang="en-US" altLang="ja-JP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(</a:t>
            </a:r>
            <a:r>
              <a:rPr kumimoji="1" lang="ja-JP" altLang="en-US" sz="4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長岡術科学大学内用）</a:t>
            </a:r>
            <a:endParaRPr kumimoji="1" lang="ja-JP" altLang="en-US" sz="4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8280920" cy="1656184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altLang="ja-JP" dirty="0"/>
          </a:p>
          <a:p>
            <a:pPr algn="r"/>
            <a:r>
              <a:rPr lang="en-US" altLang="zh-CN" sz="1300" dirty="0" smtClean="0"/>
              <a:t>2017</a:t>
            </a:r>
            <a:r>
              <a:rPr lang="zh-CN" altLang="en-US" sz="1300" dirty="0" smtClean="0"/>
              <a:t>年</a:t>
            </a:r>
            <a:r>
              <a:rPr lang="en-US" altLang="zh-CN" sz="1300" dirty="0" smtClean="0"/>
              <a:t>7</a:t>
            </a:r>
            <a:r>
              <a:rPr lang="zh-CN" altLang="en-US" sz="1300" dirty="0" smtClean="0"/>
              <a:t>月</a:t>
            </a:r>
            <a:r>
              <a:rPr lang="ja-JP" altLang="en-US" sz="1300" dirty="0" smtClean="0"/>
              <a:t>　　　　</a:t>
            </a:r>
            <a:r>
              <a:rPr lang="zh-CN" altLang="en-US" sz="1300" dirty="0" smtClean="0"/>
              <a:t>会議室</a:t>
            </a:r>
            <a:r>
              <a:rPr lang="ja-JP" altLang="en-US" sz="1300" dirty="0" smtClean="0"/>
              <a:t>変更</a:t>
            </a:r>
            <a:r>
              <a:rPr lang="en-US" altLang="ja-JP" sz="1300" dirty="0" smtClean="0"/>
              <a:t>(</a:t>
            </a:r>
            <a:r>
              <a:rPr lang="ja-JP" altLang="en-US" sz="1300" dirty="0" smtClean="0"/>
              <a:t>第</a:t>
            </a:r>
            <a:r>
              <a:rPr lang="en-US" altLang="ja-JP" sz="1300" dirty="0" smtClean="0"/>
              <a:t>4</a:t>
            </a:r>
            <a:r>
              <a:rPr lang="ja-JP" altLang="en-US" sz="1300" dirty="0" smtClean="0"/>
              <a:t>会議室→図書館</a:t>
            </a:r>
            <a:r>
              <a:rPr lang="ja-JP" altLang="en-US" sz="1300" dirty="0" smtClean="0"/>
              <a:t>会議室）</a:t>
            </a:r>
            <a:endParaRPr lang="en-US" altLang="ja-JP" sz="1300" dirty="0" smtClean="0"/>
          </a:p>
          <a:p>
            <a:pPr algn="r"/>
            <a:r>
              <a:rPr lang="en-US" altLang="zh-CN" sz="1300" dirty="0" smtClean="0"/>
              <a:t>2016</a:t>
            </a:r>
            <a:r>
              <a:rPr lang="zh-CN" altLang="en-US" sz="1300" dirty="0"/>
              <a:t>年</a:t>
            </a:r>
            <a:r>
              <a:rPr lang="en-US" altLang="zh-CN" sz="1300" dirty="0" smtClean="0"/>
              <a:t>11</a:t>
            </a:r>
            <a:r>
              <a:rPr lang="zh-CN" altLang="en-US" sz="1300" dirty="0" smtClean="0"/>
              <a:t>月</a:t>
            </a:r>
            <a:r>
              <a:rPr lang="ja-JP" altLang="en-US" sz="1300" dirty="0" smtClean="0"/>
              <a:t>　　　　　　　　　　　　　　</a:t>
            </a:r>
            <a:r>
              <a:rPr lang="zh-CN" altLang="en-US" sz="1300" dirty="0" smtClean="0"/>
              <a:t>会議室</a:t>
            </a:r>
            <a:r>
              <a:rPr lang="ja-JP" altLang="en-US" sz="1300" dirty="0"/>
              <a:t>追加</a:t>
            </a:r>
            <a:r>
              <a:rPr lang="en-US" altLang="ja-JP" sz="1300" dirty="0"/>
              <a:t>(</a:t>
            </a:r>
            <a:r>
              <a:rPr lang="ja-JP" altLang="en-US" sz="1300" dirty="0"/>
              <a:t>第</a:t>
            </a:r>
            <a:r>
              <a:rPr lang="en-US" altLang="ja-JP" sz="1300" dirty="0"/>
              <a:t>4</a:t>
            </a:r>
            <a:r>
              <a:rPr lang="ja-JP" altLang="en-US" sz="1300" dirty="0"/>
              <a:t>会議室）</a:t>
            </a:r>
            <a:endParaRPr lang="zh-CN" altLang="en-US" sz="1300" dirty="0"/>
          </a:p>
          <a:p>
            <a:pPr algn="r"/>
            <a:r>
              <a:rPr kumimoji="1" lang="en-US" altLang="ja-JP" sz="1300" dirty="0" smtClean="0"/>
              <a:t>2016</a:t>
            </a:r>
            <a:r>
              <a:rPr kumimoji="1" lang="ja-JP" altLang="en-US" sz="1300" dirty="0" smtClean="0"/>
              <a:t>年</a:t>
            </a:r>
            <a:r>
              <a:rPr kumimoji="1" lang="en-US" altLang="ja-JP" sz="1300" dirty="0" smtClean="0"/>
              <a:t>4</a:t>
            </a:r>
            <a:r>
              <a:rPr kumimoji="1" lang="ja-JP" altLang="en-US" sz="1300" dirty="0" smtClean="0"/>
              <a:t>月　　　　　　　　　　　　　 </a:t>
            </a:r>
            <a:r>
              <a:rPr lang="ja-JP" altLang="en-US" sz="1300" dirty="0" smtClean="0"/>
              <a:t>会議室変更</a:t>
            </a:r>
            <a:r>
              <a:rPr lang="en-US" altLang="ja-JP" sz="1300" dirty="0" smtClean="0"/>
              <a:t>,</a:t>
            </a:r>
            <a:r>
              <a:rPr lang="ja-JP" altLang="en-US" sz="1300" dirty="0" smtClean="0"/>
              <a:t>担当係名変更</a:t>
            </a:r>
            <a:endParaRPr lang="en-US" altLang="ja-JP" sz="1300" dirty="0"/>
          </a:p>
          <a:p>
            <a:pPr algn="r"/>
            <a:r>
              <a:rPr kumimoji="1" lang="en-US" altLang="ja-JP" sz="1300" dirty="0" smtClean="0"/>
              <a:t>2016</a:t>
            </a:r>
            <a:r>
              <a:rPr kumimoji="1" lang="ja-JP" altLang="en-US" sz="1300" dirty="0" smtClean="0"/>
              <a:t>年</a:t>
            </a:r>
            <a:r>
              <a:rPr kumimoji="1" lang="en-US" altLang="ja-JP" sz="1300" dirty="0" smtClean="0"/>
              <a:t>2</a:t>
            </a:r>
            <a:r>
              <a:rPr kumimoji="1" lang="ja-JP" altLang="en-US" sz="1300" dirty="0" smtClean="0"/>
              <a:t>月　　　　　　　　　　　　　　　　　　　　 　　　　一部修正</a:t>
            </a:r>
            <a:endParaRPr lang="en-US" altLang="ja-JP" sz="1300" dirty="0"/>
          </a:p>
          <a:p>
            <a:pPr algn="r"/>
            <a:endParaRPr kumimoji="1" lang="en-US" altLang="ja-JP" sz="1300" dirty="0"/>
          </a:p>
          <a:p>
            <a:pPr algn="r"/>
            <a:r>
              <a:rPr kumimoji="1" lang="en-US" altLang="ja-JP" sz="1300" dirty="0" smtClean="0"/>
              <a:t>2015</a:t>
            </a:r>
            <a:r>
              <a:rPr kumimoji="1" lang="ja-JP" altLang="en-US" sz="1300" dirty="0" smtClean="0"/>
              <a:t>年</a:t>
            </a:r>
            <a:r>
              <a:rPr kumimoji="1" lang="en-US" altLang="ja-JP" sz="1300" dirty="0" smtClean="0"/>
              <a:t>1</a:t>
            </a:r>
            <a:r>
              <a:rPr kumimoji="1" lang="ja-JP" altLang="en-US" sz="1300" dirty="0" smtClean="0"/>
              <a:t>月    </a:t>
            </a:r>
            <a:endParaRPr kumimoji="1" lang="en-US" altLang="ja-JP" sz="1300" dirty="0" smtClean="0"/>
          </a:p>
          <a:p>
            <a:pPr algn="r"/>
            <a:r>
              <a:rPr kumimoji="1" lang="ja-JP" altLang="en-US" sz="1300" dirty="0" smtClean="0"/>
              <a:t>　　　　　　　　　　　　　　　長岡技術科学大学　学術情報課情報</a:t>
            </a:r>
            <a:r>
              <a:rPr lang="ja-JP" altLang="en-US" sz="1300" dirty="0" smtClean="0"/>
              <a:t>システム</a:t>
            </a:r>
            <a:r>
              <a:rPr kumimoji="1" lang="ja-JP" altLang="en-US" sz="1300" dirty="0" smtClean="0"/>
              <a:t>係</a:t>
            </a:r>
            <a:endParaRPr kumimoji="1" lang="en-US" altLang="ja-JP" sz="1300" dirty="0" smtClean="0"/>
          </a:p>
        </p:txBody>
      </p:sp>
    </p:spTree>
    <p:extLst>
      <p:ext uri="{BB962C8B-B14F-4D97-AF65-F5344CB8AC3E}">
        <p14:creationId xmlns:p14="http://schemas.microsoft.com/office/powerpoint/2010/main" val="14522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GI-net</a:t>
            </a:r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会議の利用について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1" lang="en-US" altLang="ja-JP" sz="2000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kumimoji="1" lang="ja-JP" altLang="en-US" sz="2000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ビデオ会議システムの利用方法をまとめました。</a:t>
            </a:r>
            <a:endParaRPr kumimoji="1" lang="en-US" altLang="ja-JP" sz="2000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kumimoji="1" lang="en-US" altLang="ja-JP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を主催する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会議に参加する場合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en-US" altLang="ja-JP" b="1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kumimoji="1" lang="en-US" altLang="ja-JP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端末接続場所の予約方法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kumimoji="1" lang="en-US" altLang="ja-JP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端末の準備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en-US" altLang="ja-JP" b="1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端末の後片付け</a:t>
            </a:r>
            <a:endParaRPr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en-US" altLang="ja-JP" b="1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その他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14368"/>
          </a:xfrm>
        </p:spPr>
        <p:txBody>
          <a:bodyPr/>
          <a:lstStyle/>
          <a:p>
            <a:pPr algn="r"/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ビデオ会議システム利用方法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学内用）　　　　　　　　　　　　　　　　　　　　　　　　　　　　　　　　　　　　　　　　　　　　　　　　　　　　　　　　</a:t>
            </a:r>
            <a:r>
              <a:rPr lang="ja-JP" altLang="en-US" dirty="0"/>
              <a:t>目次</a:t>
            </a:r>
            <a:endParaRPr kumimoji="1" lang="ja-JP" altLang="en-US" dirty="0"/>
          </a:p>
        </p:txBody>
      </p:sp>
      <p:grpSp>
        <p:nvGrpSpPr>
          <p:cNvPr id="8" name="グループ化 7"/>
          <p:cNvGrpSpPr>
            <a:grpSpLocks noChangeAspect="1"/>
          </p:cNvGrpSpPr>
          <p:nvPr/>
        </p:nvGrpSpPr>
        <p:grpSpPr>
          <a:xfrm>
            <a:off x="761333" y="1988840"/>
            <a:ext cx="570307" cy="646331"/>
            <a:chOff x="3635896" y="5085184"/>
            <a:chExt cx="792088" cy="897682"/>
          </a:xfrm>
        </p:grpSpPr>
        <p:sp>
          <p:nvSpPr>
            <p:cNvPr id="5" name="円/楕円 4"/>
            <p:cNvSpPr/>
            <p:nvPr/>
          </p:nvSpPr>
          <p:spPr>
            <a:xfrm>
              <a:off x="3635896" y="5144418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923927" y="5085184"/>
              <a:ext cx="216024" cy="8976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36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  <a:endParaRPr lang="ja-JP" altLang="en-US" sz="36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1122816" y="4077074"/>
            <a:ext cx="19442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ja-JP" alt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59724" y="6010149"/>
            <a:ext cx="558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さらに詳しい情報は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GI-net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ホームページを参照してください。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dirty="0" smtClean="0">
                <a:latin typeface="Calibri" panose="020F0502020204030204" pitchFamily="34" charset="0"/>
              </a:rPr>
              <a:t>http</a:t>
            </a:r>
            <a:r>
              <a:rPr lang="en-US" altLang="ja-JP" dirty="0">
                <a:latin typeface="Calibri" panose="020F0502020204030204" pitchFamily="34" charset="0"/>
              </a:rPr>
              <a:t>://www.nagaokaut.ac.jp/j/annai/sankikan/ginet/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grpSp>
        <p:nvGrpSpPr>
          <p:cNvPr id="19" name="グループ化 18"/>
          <p:cNvGrpSpPr>
            <a:grpSpLocks noChangeAspect="1"/>
          </p:cNvGrpSpPr>
          <p:nvPr/>
        </p:nvGrpSpPr>
        <p:grpSpPr>
          <a:xfrm>
            <a:off x="761333" y="2780928"/>
            <a:ext cx="570307" cy="646331"/>
            <a:chOff x="3635896" y="5085184"/>
            <a:chExt cx="792088" cy="897682"/>
          </a:xfrm>
        </p:grpSpPr>
        <p:sp>
          <p:nvSpPr>
            <p:cNvPr id="20" name="円/楕円 19"/>
            <p:cNvSpPr/>
            <p:nvPr/>
          </p:nvSpPr>
          <p:spPr>
            <a:xfrm>
              <a:off x="3635896" y="5144419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923927" y="5085184"/>
              <a:ext cx="216024" cy="8976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36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  <a:endParaRPr lang="ja-JP" altLang="en-US" sz="36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22" name="グループ化 21"/>
          <p:cNvGrpSpPr>
            <a:grpSpLocks noChangeAspect="1"/>
          </p:cNvGrpSpPr>
          <p:nvPr/>
        </p:nvGrpSpPr>
        <p:grpSpPr>
          <a:xfrm>
            <a:off x="761333" y="3501008"/>
            <a:ext cx="570307" cy="646331"/>
            <a:chOff x="3635896" y="5085184"/>
            <a:chExt cx="792088" cy="897682"/>
          </a:xfrm>
        </p:grpSpPr>
        <p:sp>
          <p:nvSpPr>
            <p:cNvPr id="23" name="円/楕円 22"/>
            <p:cNvSpPr/>
            <p:nvPr/>
          </p:nvSpPr>
          <p:spPr>
            <a:xfrm>
              <a:off x="3635896" y="5144419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923927" y="5085184"/>
              <a:ext cx="216024" cy="8976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36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3</a:t>
              </a:r>
              <a:endParaRPr lang="ja-JP" altLang="en-US" sz="36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25" name="グループ化 24"/>
          <p:cNvGrpSpPr>
            <a:grpSpLocks noChangeAspect="1"/>
          </p:cNvGrpSpPr>
          <p:nvPr/>
        </p:nvGrpSpPr>
        <p:grpSpPr>
          <a:xfrm>
            <a:off x="761333" y="4221088"/>
            <a:ext cx="570307" cy="646331"/>
            <a:chOff x="3635896" y="5085184"/>
            <a:chExt cx="792088" cy="897682"/>
          </a:xfrm>
        </p:grpSpPr>
        <p:sp>
          <p:nvSpPr>
            <p:cNvPr id="26" name="円/楕円 25"/>
            <p:cNvSpPr/>
            <p:nvPr/>
          </p:nvSpPr>
          <p:spPr>
            <a:xfrm>
              <a:off x="3635896" y="5144419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923927" y="5085184"/>
              <a:ext cx="216024" cy="8976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36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4</a:t>
              </a:r>
              <a:endParaRPr lang="ja-JP" altLang="en-US" sz="36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28" name="グループ化 27"/>
          <p:cNvGrpSpPr>
            <a:grpSpLocks noChangeAspect="1"/>
          </p:cNvGrpSpPr>
          <p:nvPr/>
        </p:nvGrpSpPr>
        <p:grpSpPr>
          <a:xfrm>
            <a:off x="761333" y="5013176"/>
            <a:ext cx="570307" cy="646331"/>
            <a:chOff x="3635896" y="5085184"/>
            <a:chExt cx="792088" cy="897682"/>
          </a:xfrm>
        </p:grpSpPr>
        <p:sp>
          <p:nvSpPr>
            <p:cNvPr id="29" name="円/楕円 28"/>
            <p:cNvSpPr/>
            <p:nvPr/>
          </p:nvSpPr>
          <p:spPr>
            <a:xfrm>
              <a:off x="3635896" y="5144419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923927" y="5085184"/>
              <a:ext cx="216024" cy="8976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36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5</a:t>
              </a:r>
              <a:endParaRPr lang="ja-JP" altLang="en-US" sz="36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grpSp>
        <p:nvGrpSpPr>
          <p:cNvPr id="31" name="グループ化 30"/>
          <p:cNvGrpSpPr>
            <a:grpSpLocks noChangeAspect="1"/>
          </p:cNvGrpSpPr>
          <p:nvPr/>
        </p:nvGrpSpPr>
        <p:grpSpPr>
          <a:xfrm>
            <a:off x="761333" y="5734997"/>
            <a:ext cx="570307" cy="646331"/>
            <a:chOff x="3635896" y="5085184"/>
            <a:chExt cx="792088" cy="897682"/>
          </a:xfrm>
        </p:grpSpPr>
        <p:sp>
          <p:nvSpPr>
            <p:cNvPr id="32" name="円/楕円 31"/>
            <p:cNvSpPr/>
            <p:nvPr/>
          </p:nvSpPr>
          <p:spPr>
            <a:xfrm>
              <a:off x="3635896" y="5144419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923927" y="5085184"/>
              <a:ext cx="216024" cy="89768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36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6</a:t>
              </a:r>
              <a:endParaRPr lang="ja-JP" altLang="en-US" sz="36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52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会議を</a:t>
            </a:r>
            <a:r>
              <a:rPr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主催する</a:t>
            </a:r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場合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484784"/>
            <a:ext cx="8544659" cy="4853136"/>
          </a:xfrm>
        </p:spPr>
        <p:txBody>
          <a:bodyPr>
            <a:normAutofit/>
          </a:bodyPr>
          <a:lstStyle/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r>
              <a:rPr lang="ja-JP" altLang="en-US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学内の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接続場所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を予約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lang="en-US" altLang="ja-JP" b="1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5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２．参加拠点の接続場所とりまとめ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</a:t>
            </a:r>
            <a:r>
              <a:rPr kumimoji="1" lang="en-US" altLang="ja-JP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申請書を情報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システム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係に提出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４．会議接続</a:t>
            </a:r>
            <a:r>
              <a:rPr kumimoji="1" lang="en-US" altLang="ja-JP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等を参加拠点へ通知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５．会議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の端末準備と後片付け</a:t>
            </a:r>
            <a:endParaRPr kumimoji="1" lang="ja-JP" altLang="en-US" b="1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14368"/>
          </a:xfrm>
        </p:spPr>
        <p:txBody>
          <a:bodyPr/>
          <a:lstStyle/>
          <a:p>
            <a:pPr algn="r"/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ビデオ会議システム利用方法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学内用）　　　　　　　　　　　　　　　　　　　　　　　　　　　　　　　　　　　　　　　　　　　　　　会議を主催する場合</a:t>
            </a:r>
            <a:endParaRPr kumimoji="1"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1436354" y="1906851"/>
            <a:ext cx="5943958" cy="661758"/>
          </a:xfrm>
          <a:custGeom>
            <a:avLst/>
            <a:gdLst>
              <a:gd name="connsiteX0" fmla="*/ 0 w 1283593"/>
              <a:gd name="connsiteY0" fmla="*/ 99264 h 661758"/>
              <a:gd name="connsiteX1" fmla="*/ 952714 w 1283593"/>
              <a:gd name="connsiteY1" fmla="*/ 99264 h 661758"/>
              <a:gd name="connsiteX2" fmla="*/ 952714 w 1283593"/>
              <a:gd name="connsiteY2" fmla="*/ 0 h 661758"/>
              <a:gd name="connsiteX3" fmla="*/ 1283593 w 1283593"/>
              <a:gd name="connsiteY3" fmla="*/ 330879 h 661758"/>
              <a:gd name="connsiteX4" fmla="*/ 952714 w 1283593"/>
              <a:gd name="connsiteY4" fmla="*/ 661758 h 661758"/>
              <a:gd name="connsiteX5" fmla="*/ 952714 w 1283593"/>
              <a:gd name="connsiteY5" fmla="*/ 562494 h 661758"/>
              <a:gd name="connsiteX6" fmla="*/ 0 w 1283593"/>
              <a:gd name="connsiteY6" fmla="*/ 562494 h 661758"/>
              <a:gd name="connsiteX7" fmla="*/ 0 w 1283593"/>
              <a:gd name="connsiteY7" fmla="*/ 99264 h 66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3593" h="661758">
                <a:moveTo>
                  <a:pt x="0" y="99264"/>
                </a:moveTo>
                <a:lnTo>
                  <a:pt x="952714" y="99264"/>
                </a:lnTo>
                <a:lnTo>
                  <a:pt x="952714" y="0"/>
                </a:lnTo>
                <a:lnTo>
                  <a:pt x="1283593" y="330879"/>
                </a:lnTo>
                <a:lnTo>
                  <a:pt x="952714" y="661758"/>
                </a:lnTo>
                <a:lnTo>
                  <a:pt x="952714" y="562494"/>
                </a:lnTo>
                <a:lnTo>
                  <a:pt x="0" y="562494"/>
                </a:lnTo>
                <a:lnTo>
                  <a:pt x="0" y="992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ja-JP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端末設置場所の予約方法 参照　　３</a:t>
            </a:r>
            <a:r>
              <a:rPr kumimoji="1" lang="en-US" altLang="ja-JP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kern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941206" y="1844824"/>
            <a:ext cx="785812" cy="785812"/>
          </a:xfrm>
          <a:custGeom>
            <a:avLst/>
            <a:gdLst>
              <a:gd name="connsiteX0" fmla="*/ 0 w 785812"/>
              <a:gd name="connsiteY0" fmla="*/ 392906 h 785812"/>
              <a:gd name="connsiteX1" fmla="*/ 392906 w 785812"/>
              <a:gd name="connsiteY1" fmla="*/ 0 h 785812"/>
              <a:gd name="connsiteX2" fmla="*/ 785812 w 785812"/>
              <a:gd name="connsiteY2" fmla="*/ 392906 h 785812"/>
              <a:gd name="connsiteX3" fmla="*/ 392906 w 785812"/>
              <a:gd name="connsiteY3" fmla="*/ 785812 h 785812"/>
              <a:gd name="connsiteX4" fmla="*/ 0 w 785812"/>
              <a:gd name="connsiteY4" fmla="*/ 392906 h 7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812" h="785812">
                <a:moveTo>
                  <a:pt x="0" y="392906"/>
                </a:moveTo>
                <a:cubicBezTo>
                  <a:pt x="0" y="175910"/>
                  <a:pt x="175910" y="0"/>
                  <a:pt x="392906" y="0"/>
                </a:cubicBezTo>
                <a:cubicBezTo>
                  <a:pt x="609902" y="0"/>
                  <a:pt x="785812" y="175910"/>
                  <a:pt x="785812" y="392906"/>
                </a:cubicBezTo>
                <a:cubicBezTo>
                  <a:pt x="785812" y="609902"/>
                  <a:pt x="609902" y="785812"/>
                  <a:pt x="392906" y="785812"/>
                </a:cubicBezTo>
                <a:cubicBezTo>
                  <a:pt x="175910" y="785812"/>
                  <a:pt x="0" y="609902"/>
                  <a:pt x="0" y="39290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430" tIns="121430" rIns="121430" bIns="12143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1000" kern="1200" dirty="0"/>
          </a:p>
        </p:txBody>
      </p:sp>
      <p:sp>
        <p:nvSpPr>
          <p:cNvPr id="23" name="フリーフォーム 22"/>
          <p:cNvSpPr/>
          <p:nvPr/>
        </p:nvSpPr>
        <p:spPr>
          <a:xfrm>
            <a:off x="1491888" y="5945575"/>
            <a:ext cx="5877082" cy="661758"/>
          </a:xfrm>
          <a:custGeom>
            <a:avLst/>
            <a:gdLst>
              <a:gd name="connsiteX0" fmla="*/ 0 w 1283593"/>
              <a:gd name="connsiteY0" fmla="*/ 99264 h 661758"/>
              <a:gd name="connsiteX1" fmla="*/ 952714 w 1283593"/>
              <a:gd name="connsiteY1" fmla="*/ 99264 h 661758"/>
              <a:gd name="connsiteX2" fmla="*/ 952714 w 1283593"/>
              <a:gd name="connsiteY2" fmla="*/ 0 h 661758"/>
              <a:gd name="connsiteX3" fmla="*/ 1283593 w 1283593"/>
              <a:gd name="connsiteY3" fmla="*/ 330879 h 661758"/>
              <a:gd name="connsiteX4" fmla="*/ 952714 w 1283593"/>
              <a:gd name="connsiteY4" fmla="*/ 661758 h 661758"/>
              <a:gd name="connsiteX5" fmla="*/ 952714 w 1283593"/>
              <a:gd name="connsiteY5" fmla="*/ 562494 h 661758"/>
              <a:gd name="connsiteX6" fmla="*/ 0 w 1283593"/>
              <a:gd name="connsiteY6" fmla="*/ 562494 h 661758"/>
              <a:gd name="connsiteX7" fmla="*/ 0 w 1283593"/>
              <a:gd name="connsiteY7" fmla="*/ 99264 h 66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3593" h="661758">
                <a:moveTo>
                  <a:pt x="0" y="99264"/>
                </a:moveTo>
                <a:lnTo>
                  <a:pt x="952714" y="99264"/>
                </a:lnTo>
                <a:lnTo>
                  <a:pt x="952714" y="0"/>
                </a:lnTo>
                <a:lnTo>
                  <a:pt x="1283593" y="330879"/>
                </a:lnTo>
                <a:lnTo>
                  <a:pt x="952714" y="661758"/>
                </a:lnTo>
                <a:lnTo>
                  <a:pt x="952714" y="562494"/>
                </a:lnTo>
                <a:lnTo>
                  <a:pt x="0" y="562494"/>
                </a:lnTo>
                <a:lnTo>
                  <a:pt x="0" y="992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ja-JP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端末の準備と後片付け 　参照　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4,5</a:t>
            </a:r>
            <a:r>
              <a:rPr kumimoji="1" lang="en-US" altLang="ja-JP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kern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フリーフォーム 23"/>
          <p:cNvSpPr/>
          <p:nvPr/>
        </p:nvSpPr>
        <p:spPr>
          <a:xfrm>
            <a:off x="996740" y="5883548"/>
            <a:ext cx="785812" cy="785812"/>
          </a:xfrm>
          <a:custGeom>
            <a:avLst/>
            <a:gdLst>
              <a:gd name="connsiteX0" fmla="*/ 0 w 785812"/>
              <a:gd name="connsiteY0" fmla="*/ 392906 h 785812"/>
              <a:gd name="connsiteX1" fmla="*/ 392906 w 785812"/>
              <a:gd name="connsiteY1" fmla="*/ 0 h 785812"/>
              <a:gd name="connsiteX2" fmla="*/ 785812 w 785812"/>
              <a:gd name="connsiteY2" fmla="*/ 392906 h 785812"/>
              <a:gd name="connsiteX3" fmla="*/ 392906 w 785812"/>
              <a:gd name="connsiteY3" fmla="*/ 785812 h 785812"/>
              <a:gd name="connsiteX4" fmla="*/ 0 w 785812"/>
              <a:gd name="connsiteY4" fmla="*/ 392906 h 7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812" h="785812">
                <a:moveTo>
                  <a:pt x="0" y="392906"/>
                </a:moveTo>
                <a:cubicBezTo>
                  <a:pt x="0" y="175910"/>
                  <a:pt x="175910" y="0"/>
                  <a:pt x="392906" y="0"/>
                </a:cubicBezTo>
                <a:cubicBezTo>
                  <a:pt x="609902" y="0"/>
                  <a:pt x="785812" y="175910"/>
                  <a:pt x="785812" y="392906"/>
                </a:cubicBezTo>
                <a:cubicBezTo>
                  <a:pt x="785812" y="609902"/>
                  <a:pt x="609902" y="785812"/>
                  <a:pt x="392906" y="785812"/>
                </a:cubicBezTo>
                <a:cubicBezTo>
                  <a:pt x="175910" y="785812"/>
                  <a:pt x="0" y="609902"/>
                  <a:pt x="0" y="39290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430" tIns="121430" rIns="121430" bIns="12143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1000" kern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8676456" y="6400273"/>
            <a:ext cx="432048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ja-JP" sz="2400" b="1" cap="all" spc="0" dirty="0" smtClean="0">
                <a:ln/>
                <a:solidFill>
                  <a:schemeClr val="accent1"/>
                </a:solidFill>
                <a:effectLst/>
              </a:rPr>
              <a:t>1</a:t>
            </a:r>
            <a:endParaRPr lang="ja-JP" altLang="en-US" sz="2400" b="1" cap="all" spc="0" dirty="0">
              <a:ln/>
              <a:solidFill>
                <a:schemeClr val="accent1"/>
              </a:solidFill>
              <a:effectLst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3569" y="3704633"/>
            <a:ext cx="83182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・申請書を</a:t>
            </a:r>
            <a:r>
              <a:rPr kumimoji="1" lang="en-US" altLang="ja-JP" sz="1400" dirty="0" smtClean="0">
                <a:solidFill>
                  <a:schemeClr val="bg2">
                    <a:lumMod val="50000"/>
                  </a:schemeClr>
                </a:solidFill>
              </a:rPr>
              <a:t>GI-net</a:t>
            </a:r>
            <a:r>
              <a:rPr kumimoji="1"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ホームページよりダウンロード</a:t>
            </a:r>
            <a:r>
              <a:rPr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し、必要事項を記入の上、以下の専用アドレス宛に送付します。</a:t>
            </a:r>
            <a:endParaRPr kumimoji="1" lang="en-US" altLang="ja-JP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・専用アドレス </a:t>
            </a:r>
            <a:r>
              <a:rPr lang="en-US" altLang="ja-JP" sz="1400" dirty="0" smtClean="0">
                <a:solidFill>
                  <a:schemeClr val="bg2">
                    <a:lumMod val="50000"/>
                  </a:schemeClr>
                </a:solidFill>
              </a:rPr>
              <a:t>gi-net@jcom.nagaokaut.ac.jp</a:t>
            </a:r>
          </a:p>
          <a:p>
            <a:r>
              <a:rPr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　メール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</a:rPr>
              <a:t>の件名の頭には</a:t>
            </a:r>
            <a:r>
              <a:rPr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、</a:t>
            </a:r>
            <a:r>
              <a:rPr lang="en-US" altLang="ja-JP" sz="1400" dirty="0" smtClean="0">
                <a:solidFill>
                  <a:schemeClr val="bg2">
                    <a:lumMod val="50000"/>
                  </a:schemeClr>
                </a:solidFill>
              </a:rPr>
              <a:t>【</a:t>
            </a: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</a:rPr>
              <a:t>GI-net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</a:rPr>
              <a:t>予約申込　長岡</a:t>
            </a:r>
            <a:r>
              <a:rPr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技大</a:t>
            </a:r>
            <a:r>
              <a:rPr lang="en-US" altLang="ja-JP" sz="1400" dirty="0" smtClean="0">
                <a:solidFill>
                  <a:schemeClr val="bg2">
                    <a:lumMod val="50000"/>
                  </a:schemeClr>
                </a:solidFill>
              </a:rPr>
              <a:t>(=</a:t>
            </a:r>
            <a:r>
              <a:rPr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主催拠点名）</a:t>
            </a:r>
            <a:r>
              <a:rPr lang="en-US" altLang="ja-JP" sz="1400" dirty="0" smtClean="0">
                <a:solidFill>
                  <a:schemeClr val="bg2">
                    <a:lumMod val="50000"/>
                  </a:schemeClr>
                </a:solidFill>
              </a:rPr>
              <a:t>】</a:t>
            </a:r>
            <a:r>
              <a:rPr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と記載</a:t>
            </a:r>
            <a:r>
              <a:rPr lang="ja-JP" altLang="en-US" sz="1400" dirty="0">
                <a:solidFill>
                  <a:schemeClr val="bg2">
                    <a:lumMod val="50000"/>
                  </a:schemeClr>
                </a:solidFill>
              </a:rPr>
              <a:t>してください。</a:t>
            </a:r>
            <a:endParaRPr kumimoji="1" lang="en-US" altLang="ja-JP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・予約が完了すると情報システム係より会議接続</a:t>
            </a:r>
            <a:r>
              <a:rPr kumimoji="1" lang="en-US" altLang="ja-JP" sz="1400" dirty="0" smtClean="0">
                <a:solidFill>
                  <a:schemeClr val="bg2">
                    <a:lumMod val="50000"/>
                  </a:schemeClr>
                </a:solidFill>
              </a:rPr>
              <a:t>ID</a:t>
            </a:r>
            <a:r>
              <a:rPr kumimoji="1" lang="ja-JP" altLang="en-US" sz="1400" dirty="0" smtClean="0">
                <a:solidFill>
                  <a:schemeClr val="bg2">
                    <a:lumMod val="50000"/>
                  </a:schemeClr>
                </a:solidFill>
              </a:rPr>
              <a:t>等が通知されます。</a:t>
            </a:r>
            <a:endParaRPr kumimoji="1" lang="ja-JP" altLang="en-US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79512" y="620688"/>
            <a:ext cx="792088" cy="830997"/>
            <a:chOff x="3635896" y="5085184"/>
            <a:chExt cx="792088" cy="830997"/>
          </a:xfrm>
        </p:grpSpPr>
        <p:sp>
          <p:nvSpPr>
            <p:cNvPr id="14" name="円/楕円 13"/>
            <p:cNvSpPr/>
            <p:nvPr/>
          </p:nvSpPr>
          <p:spPr>
            <a:xfrm>
              <a:off x="3635896" y="5144418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923928" y="5085184"/>
              <a:ext cx="21602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48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  <a:endParaRPr lang="ja-JP" altLang="en-US" sz="4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885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会議に</a:t>
            </a:r>
            <a:r>
              <a:rPr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参加する</a:t>
            </a:r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場合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kumimoji="1" lang="ja-JP" altLang="en-US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学内の接続場所を予約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２．会議主催者へ利用する接続場所を連絡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３．会議主催者から会議接続</a:t>
            </a:r>
            <a:r>
              <a:rPr kumimoji="1" lang="en-US" altLang="ja-JP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</a:t>
            </a:r>
            <a:r>
              <a:rPr kumimoji="1"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等の連絡を受け取る</a:t>
            </a:r>
            <a:endParaRPr kumimoji="1"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４．会議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当日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の端末準備と後片付け</a:t>
            </a:r>
            <a:endParaRPr kumimoji="1" lang="ja-JP" altLang="en-US" b="1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14368"/>
          </a:xfrm>
        </p:spPr>
        <p:txBody>
          <a:bodyPr/>
          <a:lstStyle/>
          <a:p>
            <a:pPr algn="r"/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ビデオ会議システム利用方法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学内用）　　　　　　　　　　　　　　　　　　　　　　　　　　　　　　　　　　　　　　　　　　　　　　会議</a:t>
            </a:r>
            <a:r>
              <a:rPr lang="ja-JP" altLang="en-US" dirty="0"/>
              <a:t>に</a:t>
            </a:r>
            <a:r>
              <a:rPr kumimoji="1" lang="ja-JP" altLang="en-US" dirty="0" smtClean="0"/>
              <a:t>参加する場合</a:t>
            </a:r>
            <a:endParaRPr kumimoji="1"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1436354" y="2066787"/>
            <a:ext cx="6173912" cy="661758"/>
          </a:xfrm>
          <a:custGeom>
            <a:avLst/>
            <a:gdLst>
              <a:gd name="connsiteX0" fmla="*/ 0 w 1283593"/>
              <a:gd name="connsiteY0" fmla="*/ 99264 h 661758"/>
              <a:gd name="connsiteX1" fmla="*/ 952714 w 1283593"/>
              <a:gd name="connsiteY1" fmla="*/ 99264 h 661758"/>
              <a:gd name="connsiteX2" fmla="*/ 952714 w 1283593"/>
              <a:gd name="connsiteY2" fmla="*/ 0 h 661758"/>
              <a:gd name="connsiteX3" fmla="*/ 1283593 w 1283593"/>
              <a:gd name="connsiteY3" fmla="*/ 330879 h 661758"/>
              <a:gd name="connsiteX4" fmla="*/ 952714 w 1283593"/>
              <a:gd name="connsiteY4" fmla="*/ 661758 h 661758"/>
              <a:gd name="connsiteX5" fmla="*/ 952714 w 1283593"/>
              <a:gd name="connsiteY5" fmla="*/ 562494 h 661758"/>
              <a:gd name="connsiteX6" fmla="*/ 0 w 1283593"/>
              <a:gd name="connsiteY6" fmla="*/ 562494 h 661758"/>
              <a:gd name="connsiteX7" fmla="*/ 0 w 1283593"/>
              <a:gd name="connsiteY7" fmla="*/ 99264 h 66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3593" h="661758">
                <a:moveTo>
                  <a:pt x="0" y="99264"/>
                </a:moveTo>
                <a:lnTo>
                  <a:pt x="952714" y="99264"/>
                </a:lnTo>
                <a:lnTo>
                  <a:pt x="952714" y="0"/>
                </a:lnTo>
                <a:lnTo>
                  <a:pt x="1283593" y="330879"/>
                </a:lnTo>
                <a:lnTo>
                  <a:pt x="952714" y="661758"/>
                </a:lnTo>
                <a:lnTo>
                  <a:pt x="952714" y="562494"/>
                </a:lnTo>
                <a:lnTo>
                  <a:pt x="0" y="562494"/>
                </a:lnTo>
                <a:lnTo>
                  <a:pt x="0" y="992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ja-JP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端末設置場所の予約方法 参照　　３</a:t>
            </a:r>
            <a:r>
              <a:rPr kumimoji="1" lang="en-US" altLang="ja-JP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endParaRPr kumimoji="1" lang="ja-JP" altLang="en-US" kern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941206" y="2004760"/>
            <a:ext cx="785812" cy="785812"/>
          </a:xfrm>
          <a:custGeom>
            <a:avLst/>
            <a:gdLst>
              <a:gd name="connsiteX0" fmla="*/ 0 w 785812"/>
              <a:gd name="connsiteY0" fmla="*/ 392906 h 785812"/>
              <a:gd name="connsiteX1" fmla="*/ 392906 w 785812"/>
              <a:gd name="connsiteY1" fmla="*/ 0 h 785812"/>
              <a:gd name="connsiteX2" fmla="*/ 785812 w 785812"/>
              <a:gd name="connsiteY2" fmla="*/ 392906 h 785812"/>
              <a:gd name="connsiteX3" fmla="*/ 392906 w 785812"/>
              <a:gd name="connsiteY3" fmla="*/ 785812 h 785812"/>
              <a:gd name="connsiteX4" fmla="*/ 0 w 785812"/>
              <a:gd name="connsiteY4" fmla="*/ 392906 h 7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812" h="785812">
                <a:moveTo>
                  <a:pt x="0" y="392906"/>
                </a:moveTo>
                <a:cubicBezTo>
                  <a:pt x="0" y="175910"/>
                  <a:pt x="175910" y="0"/>
                  <a:pt x="392906" y="0"/>
                </a:cubicBezTo>
                <a:cubicBezTo>
                  <a:pt x="609902" y="0"/>
                  <a:pt x="785812" y="175910"/>
                  <a:pt x="785812" y="392906"/>
                </a:cubicBezTo>
                <a:cubicBezTo>
                  <a:pt x="785812" y="609902"/>
                  <a:pt x="609902" y="785812"/>
                  <a:pt x="392906" y="785812"/>
                </a:cubicBezTo>
                <a:cubicBezTo>
                  <a:pt x="175910" y="785812"/>
                  <a:pt x="0" y="609902"/>
                  <a:pt x="0" y="39290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430" tIns="121430" rIns="121430" bIns="12143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1000" kern="1200" dirty="0"/>
          </a:p>
        </p:txBody>
      </p:sp>
      <p:sp>
        <p:nvSpPr>
          <p:cNvPr id="23" name="フリーフォーム 22"/>
          <p:cNvSpPr/>
          <p:nvPr/>
        </p:nvSpPr>
        <p:spPr>
          <a:xfrm>
            <a:off x="1491888" y="5013176"/>
            <a:ext cx="6104448" cy="661758"/>
          </a:xfrm>
          <a:custGeom>
            <a:avLst/>
            <a:gdLst>
              <a:gd name="connsiteX0" fmla="*/ 0 w 1283593"/>
              <a:gd name="connsiteY0" fmla="*/ 99264 h 661758"/>
              <a:gd name="connsiteX1" fmla="*/ 952714 w 1283593"/>
              <a:gd name="connsiteY1" fmla="*/ 99264 h 661758"/>
              <a:gd name="connsiteX2" fmla="*/ 952714 w 1283593"/>
              <a:gd name="connsiteY2" fmla="*/ 0 h 661758"/>
              <a:gd name="connsiteX3" fmla="*/ 1283593 w 1283593"/>
              <a:gd name="connsiteY3" fmla="*/ 330879 h 661758"/>
              <a:gd name="connsiteX4" fmla="*/ 952714 w 1283593"/>
              <a:gd name="connsiteY4" fmla="*/ 661758 h 661758"/>
              <a:gd name="connsiteX5" fmla="*/ 952714 w 1283593"/>
              <a:gd name="connsiteY5" fmla="*/ 562494 h 661758"/>
              <a:gd name="connsiteX6" fmla="*/ 0 w 1283593"/>
              <a:gd name="connsiteY6" fmla="*/ 562494 h 661758"/>
              <a:gd name="connsiteX7" fmla="*/ 0 w 1283593"/>
              <a:gd name="connsiteY7" fmla="*/ 99264 h 66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3593" h="661758">
                <a:moveTo>
                  <a:pt x="0" y="99264"/>
                </a:moveTo>
                <a:lnTo>
                  <a:pt x="952714" y="99264"/>
                </a:lnTo>
                <a:lnTo>
                  <a:pt x="952714" y="0"/>
                </a:lnTo>
                <a:lnTo>
                  <a:pt x="1283593" y="330879"/>
                </a:lnTo>
                <a:lnTo>
                  <a:pt x="952714" y="661758"/>
                </a:lnTo>
                <a:lnTo>
                  <a:pt x="952714" y="562494"/>
                </a:lnTo>
                <a:lnTo>
                  <a:pt x="0" y="562494"/>
                </a:lnTo>
                <a:lnTo>
                  <a:pt x="0" y="99264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anchor="ctr" anchorCtr="0">
            <a:noAutofit/>
          </a:bodyPr>
          <a:lstStyle/>
          <a:p>
            <a:pPr marL="0" lvl="1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kumimoji="1" lang="en-US" altLang="ja-JP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GI-net</a:t>
            </a:r>
            <a:r>
              <a: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端末の準備と後片付け 　参照　　</a:t>
            </a:r>
            <a:r>
              <a:rPr kumimoji="1" lang="en-US" altLang="ja-JP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4,5P</a:t>
            </a:r>
            <a:endParaRPr kumimoji="1" lang="ja-JP" altLang="en-US" kern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フリーフォーム 23"/>
          <p:cNvSpPr/>
          <p:nvPr/>
        </p:nvSpPr>
        <p:spPr>
          <a:xfrm>
            <a:off x="996740" y="4951149"/>
            <a:ext cx="785812" cy="785812"/>
          </a:xfrm>
          <a:custGeom>
            <a:avLst/>
            <a:gdLst>
              <a:gd name="connsiteX0" fmla="*/ 0 w 785812"/>
              <a:gd name="connsiteY0" fmla="*/ 392906 h 785812"/>
              <a:gd name="connsiteX1" fmla="*/ 392906 w 785812"/>
              <a:gd name="connsiteY1" fmla="*/ 0 h 785812"/>
              <a:gd name="connsiteX2" fmla="*/ 785812 w 785812"/>
              <a:gd name="connsiteY2" fmla="*/ 392906 h 785812"/>
              <a:gd name="connsiteX3" fmla="*/ 392906 w 785812"/>
              <a:gd name="connsiteY3" fmla="*/ 785812 h 785812"/>
              <a:gd name="connsiteX4" fmla="*/ 0 w 785812"/>
              <a:gd name="connsiteY4" fmla="*/ 392906 h 7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812" h="785812">
                <a:moveTo>
                  <a:pt x="0" y="392906"/>
                </a:moveTo>
                <a:cubicBezTo>
                  <a:pt x="0" y="175910"/>
                  <a:pt x="175910" y="0"/>
                  <a:pt x="392906" y="0"/>
                </a:cubicBezTo>
                <a:cubicBezTo>
                  <a:pt x="609902" y="0"/>
                  <a:pt x="785812" y="175910"/>
                  <a:pt x="785812" y="392906"/>
                </a:cubicBezTo>
                <a:cubicBezTo>
                  <a:pt x="785812" y="609902"/>
                  <a:pt x="609902" y="785812"/>
                  <a:pt x="392906" y="785812"/>
                </a:cubicBezTo>
                <a:cubicBezTo>
                  <a:pt x="175910" y="785812"/>
                  <a:pt x="0" y="609902"/>
                  <a:pt x="0" y="39290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430" tIns="121430" rIns="121430" bIns="12143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1000" kern="1200" dirty="0"/>
          </a:p>
        </p:txBody>
      </p:sp>
      <p:sp>
        <p:nvSpPr>
          <p:cNvPr id="29" name="正方形/長方形 28"/>
          <p:cNvSpPr/>
          <p:nvPr/>
        </p:nvSpPr>
        <p:spPr>
          <a:xfrm>
            <a:off x="8676456" y="6351711"/>
            <a:ext cx="4320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ja-JP" sz="2400" b="1" cap="all" spc="0" dirty="0" smtClean="0">
                <a:ln/>
                <a:solidFill>
                  <a:schemeClr val="accent1"/>
                </a:solidFill>
                <a:effectLst/>
              </a:rPr>
              <a:t>2</a:t>
            </a:r>
            <a:endParaRPr lang="ja-JP" altLang="en-US" sz="2400" b="1" cap="all" spc="0" dirty="0">
              <a:ln/>
              <a:solidFill>
                <a:schemeClr val="accent1"/>
              </a:solidFill>
              <a:effectLst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79512" y="620688"/>
            <a:ext cx="792088" cy="830997"/>
            <a:chOff x="3635896" y="5085184"/>
            <a:chExt cx="792088" cy="830997"/>
          </a:xfrm>
        </p:grpSpPr>
        <p:sp>
          <p:nvSpPr>
            <p:cNvPr id="11" name="円/楕円 10"/>
            <p:cNvSpPr/>
            <p:nvPr/>
          </p:nvSpPr>
          <p:spPr>
            <a:xfrm>
              <a:off x="3635896" y="5144418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923928" y="5085184"/>
              <a:ext cx="21602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48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  <a:endParaRPr lang="ja-JP" altLang="en-US" sz="4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0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en-US" altLang="ja-JP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GI-net</a:t>
            </a:r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端末設置場所の予約方法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14368"/>
          </a:xfrm>
        </p:spPr>
        <p:txBody>
          <a:bodyPr/>
          <a:lstStyle/>
          <a:p>
            <a:pPr algn="r"/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ビデオ会議システム利用方法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学内用）　　　　　　　　　　　　　　　　　　　　　　　　　　　　　　　　　　　　　　</a:t>
            </a:r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端末設置場所の予約方法</a:t>
            </a:r>
            <a:endParaRPr kumimoji="1" lang="ja-JP" altLang="en-US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792145"/>
              </p:ext>
            </p:extLst>
          </p:nvPr>
        </p:nvGraphicFramePr>
        <p:xfrm>
          <a:off x="367834" y="1480927"/>
          <a:ext cx="8596654" cy="4482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26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■設置場所名称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設備など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予約方法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第</a:t>
                      </a:r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80</a:t>
                      </a:r>
                      <a:r>
                        <a:rPr kumimoji="1" lang="ja-JP" altLang="en-US" sz="1200" dirty="0" smtClean="0"/>
                        <a:t>インチモニター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・大規模会議向け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①事務局が取りまとめる場合はその担当部署で会議室を予約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②①以外で、例えば教員が単独で使用等の場合は、研究院事務担当者に依頼し会議室を予約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第</a:t>
                      </a:r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60</a:t>
                      </a:r>
                      <a:r>
                        <a:rPr kumimoji="1" lang="ja-JP" altLang="en-US" sz="1200" dirty="0" smtClean="0"/>
                        <a:t>インチモニター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・中規模会議向け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①事務局が取りまとめる場合はその担当部署で会議室を予約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②①以外で、例えば教員が単独で使用等の場合は、系事務担当者に依頼し会議室を予約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図書館会議室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50</a:t>
                      </a:r>
                      <a:r>
                        <a:rPr kumimoji="1" lang="ja-JP" altLang="en-US" sz="1200" dirty="0" smtClean="0"/>
                        <a:t>インチモニター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・中規模会議向け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①事務局が取りまとめる場合はその担当部署で会議室を予約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②①以外で、例えば教員が単独で使用等の場合は、系事務担当者に依頼し会議室を予約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総合研究棟７</a:t>
                      </a:r>
                      <a:r>
                        <a:rPr kumimoji="1" lang="en-US" altLang="ja-JP" sz="1200" dirty="0" smtClean="0"/>
                        <a:t>F</a:t>
                      </a:r>
                    </a:p>
                    <a:p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ミーティングルーム</a:t>
                      </a:r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46</a:t>
                      </a:r>
                      <a:r>
                        <a:rPr kumimoji="1" lang="ja-JP" altLang="en-US" sz="1200" dirty="0" smtClean="0"/>
                        <a:t>インチモニター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・少規模会議向け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テクノインキュベーションセンター（内線</a:t>
                      </a:r>
                      <a:r>
                        <a:rPr kumimoji="1" lang="en-US" altLang="ja-JP" sz="1200" dirty="0" smtClean="0"/>
                        <a:t>8500)</a:t>
                      </a:r>
                      <a:r>
                        <a:rPr kumimoji="1" lang="ja-JP" altLang="en-US" sz="1200" dirty="0" smtClean="0"/>
                        <a:t>に電話で予約　</a:t>
                      </a:r>
                      <a:r>
                        <a:rPr kumimoji="1" lang="en-US" altLang="ja-JP" sz="1200" dirty="0" smtClean="0"/>
                        <a:t>※</a:t>
                      </a:r>
                      <a:r>
                        <a:rPr kumimoji="1" lang="ja-JP" altLang="en-US" sz="1200" dirty="0" smtClean="0"/>
                        <a:t>「</a:t>
                      </a:r>
                      <a:r>
                        <a:rPr kumimoji="1" lang="en-US" altLang="ja-JP" sz="1200" dirty="0" smtClean="0"/>
                        <a:t>GI-net</a:t>
                      </a:r>
                      <a:r>
                        <a:rPr kumimoji="1" lang="ja-JP" altLang="en-US" sz="1200" dirty="0" smtClean="0"/>
                        <a:t>利用」と伝えること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</a:t>
                      </a:r>
                      <a:r>
                        <a:rPr kumimoji="1" lang="en-US" altLang="ja-JP" sz="1200" dirty="0" smtClean="0"/>
                        <a:t>A</a:t>
                      </a:r>
                      <a:r>
                        <a:rPr kumimoji="1" lang="ja-JP" altLang="en-US" sz="1200" dirty="0" smtClean="0"/>
                        <a:t>講義室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・ビデオカメラ操作必要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・講義、講演会向け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学務課教務係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内線</a:t>
                      </a:r>
                      <a:r>
                        <a:rPr kumimoji="1" lang="en-US" altLang="ja-JP" sz="1200" dirty="0" smtClean="0"/>
                        <a:t>9248)</a:t>
                      </a:r>
                      <a:r>
                        <a:rPr kumimoji="1" lang="ja-JP" altLang="en-US" sz="1200" dirty="0" smtClean="0"/>
                        <a:t>に確認して予約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</a:t>
                      </a:r>
                      <a:r>
                        <a:rPr kumimoji="1" lang="en-US" altLang="ja-JP" sz="1200" dirty="0" smtClean="0"/>
                        <a:t>AL</a:t>
                      </a:r>
                      <a:r>
                        <a:rPr kumimoji="1" lang="ja-JP" altLang="en-US" sz="1200" dirty="0" smtClean="0"/>
                        <a:t>講義室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・天吊りカメラ設置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・講義向け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学務課教務係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内線</a:t>
                      </a:r>
                      <a:r>
                        <a:rPr kumimoji="1" lang="en-US" altLang="ja-JP" sz="1200" dirty="0" smtClean="0"/>
                        <a:t>9248)</a:t>
                      </a:r>
                      <a:r>
                        <a:rPr kumimoji="1" lang="ja-JP" altLang="en-US" sz="1200" dirty="0" smtClean="0"/>
                        <a:t>に確認して予約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マルチメディアシステム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　　センター　スタジオ</a:t>
                      </a:r>
                      <a:r>
                        <a:rPr kumimoji="1" lang="en-US" altLang="ja-JP" sz="1200" dirty="0" smtClean="0"/>
                        <a:t>01,02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・複数大型モニター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・講義、講演会向け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センターの予約状況を確認の上、以下で予約</a:t>
                      </a:r>
                    </a:p>
                    <a:p>
                      <a:r>
                        <a:rPr kumimoji="1" lang="ja-JP" altLang="en-US" sz="1200" dirty="0" smtClean="0"/>
                        <a:t>　メール ： </a:t>
                      </a:r>
                      <a:r>
                        <a:rPr kumimoji="1" lang="en-US" altLang="ja-JP" sz="1200" dirty="0" smtClean="0"/>
                        <a:t>msc@vos.nagaokaut.ac.jp</a:t>
                      </a:r>
                    </a:p>
                    <a:p>
                      <a:r>
                        <a:rPr kumimoji="1" lang="ja-JP" altLang="en-US" sz="1200" dirty="0" smtClean="0"/>
                        <a:t>　電話 ：    内線：</a:t>
                      </a:r>
                      <a:r>
                        <a:rPr kumimoji="1" lang="en-US" altLang="ja-JP" sz="1200" dirty="0" smtClean="0"/>
                        <a:t>9842</a:t>
                      </a:r>
                    </a:p>
                    <a:p>
                      <a:r>
                        <a:rPr kumimoji="1" lang="en-US" altLang="ja-JP" sz="1200" dirty="0" smtClean="0"/>
                        <a:t>※</a:t>
                      </a:r>
                      <a:r>
                        <a:rPr kumimoji="1" lang="ja-JP" altLang="en-US" sz="1200" dirty="0" smtClean="0"/>
                        <a:t>「</a:t>
                      </a:r>
                      <a:r>
                        <a:rPr kumimoji="1" lang="en-US" altLang="ja-JP" sz="1200" dirty="0" smtClean="0"/>
                        <a:t>GI-net</a:t>
                      </a:r>
                      <a:r>
                        <a:rPr kumimoji="1" lang="ja-JP" altLang="en-US" sz="1200" dirty="0" smtClean="0"/>
                        <a:t>利用」と伝えること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8676456" y="6351711"/>
            <a:ext cx="4320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ja-JP" sz="2400" b="1" cap="all" spc="0" dirty="0" smtClean="0">
                <a:ln/>
                <a:solidFill>
                  <a:schemeClr val="accent1"/>
                </a:solidFill>
                <a:effectLst/>
              </a:rPr>
              <a:t>3</a:t>
            </a:r>
            <a:endParaRPr lang="ja-JP" altLang="en-US" sz="2400" b="1" cap="all" spc="0" dirty="0">
              <a:ln/>
              <a:solidFill>
                <a:schemeClr val="accent1"/>
              </a:solidFill>
              <a:effectLst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20230" y="407222"/>
            <a:ext cx="792088" cy="830997"/>
            <a:chOff x="3635896" y="5085184"/>
            <a:chExt cx="792088" cy="830997"/>
          </a:xfrm>
        </p:grpSpPr>
        <p:sp>
          <p:nvSpPr>
            <p:cNvPr id="8" name="円/楕円 7"/>
            <p:cNvSpPr/>
            <p:nvPr/>
          </p:nvSpPr>
          <p:spPr>
            <a:xfrm>
              <a:off x="3635896" y="5144418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923928" y="5085184"/>
              <a:ext cx="21602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48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3</a:t>
              </a:r>
              <a:endParaRPr lang="ja-JP" altLang="en-US" sz="4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220230" y="6392361"/>
            <a:ext cx="8136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※PC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を接続して資料映像を送信する場合、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PC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および画像ケーブル（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VGA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または</a:t>
            </a:r>
            <a:r>
              <a:rPr kumimoji="1" lang="en-US" altLang="ja-JP" sz="1200" b="1" dirty="0" smtClean="0">
                <a:solidFill>
                  <a:srgbClr val="FF0000"/>
                </a:solidFill>
              </a:rPr>
              <a:t>HDMI</a:t>
            </a:r>
            <a:r>
              <a:rPr kumimoji="1" lang="ja-JP" altLang="en-US" sz="1200" b="1" dirty="0" smtClean="0">
                <a:solidFill>
                  <a:srgbClr val="FF0000"/>
                </a:solidFill>
              </a:rPr>
              <a:t>）は各自で用意してください。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31640" y="1104999"/>
            <a:ext cx="7803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70C0"/>
                </a:solidFill>
              </a:rPr>
              <a:t>※</a:t>
            </a:r>
            <a:r>
              <a:rPr kumimoji="1" lang="ja-JP" altLang="en-US" sz="1600" b="1" dirty="0" smtClean="0">
                <a:solidFill>
                  <a:srgbClr val="0070C0"/>
                </a:solidFill>
              </a:rPr>
              <a:t>教員が単独で使用等の場合、学内の会議室予約は情報システム係でも</a:t>
            </a:r>
            <a:r>
              <a:rPr lang="ja-JP" altLang="en-US" sz="1600" b="1" dirty="0" smtClean="0">
                <a:solidFill>
                  <a:srgbClr val="0070C0"/>
                </a:solidFill>
              </a:rPr>
              <a:t>受け付けます</a:t>
            </a:r>
            <a:r>
              <a:rPr kumimoji="1" lang="ja-JP" altLang="en-US" sz="1600" b="1" dirty="0" smtClean="0">
                <a:solidFill>
                  <a:srgbClr val="0070C0"/>
                </a:solidFill>
              </a:rPr>
              <a:t>。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en-US" altLang="ja-JP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GI-net</a:t>
            </a:r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端末の準備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14368"/>
          </a:xfrm>
        </p:spPr>
        <p:txBody>
          <a:bodyPr/>
          <a:lstStyle/>
          <a:p>
            <a:pPr algn="r"/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ビデオ会議システム利用方法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学内用）　　　　　　　　　　　　　　　　　　　　　　　　　　　　　　　　　　　　　　　　　　　　　　　</a:t>
            </a:r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端末の準備</a:t>
            </a:r>
            <a:endParaRPr kumimoji="1" lang="ja-JP" altLang="en-US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51212"/>
              </p:ext>
            </p:extLst>
          </p:nvPr>
        </p:nvGraphicFramePr>
        <p:xfrm>
          <a:off x="317124" y="1268760"/>
          <a:ext cx="8575356" cy="5213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26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■設置場所名称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設備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準備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第</a:t>
                      </a:r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80</a:t>
                      </a:r>
                      <a:r>
                        <a:rPr kumimoji="1" lang="ja-JP" altLang="en-US" sz="1200" dirty="0" smtClean="0"/>
                        <a:t>インチモニタ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・専用カメラ、専用マイク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・会議端末とディスプレイをカーテン裏から出し、</a:t>
                      </a:r>
                      <a:r>
                        <a:rPr kumimoji="1" lang="en-US" altLang="ja-JP" sz="1200" dirty="0" smtClean="0"/>
                        <a:t>LAN</a:t>
                      </a:r>
                      <a:r>
                        <a:rPr kumimoji="1" lang="ja-JP" altLang="en-US" sz="1200" dirty="0" smtClean="0"/>
                        <a:t>ケーブルを端末に接続　（情報コンセント：会議室左手前</a:t>
                      </a:r>
                      <a:r>
                        <a:rPr kumimoji="1" lang="en-US" altLang="ja-JP" sz="1200" dirty="0" smtClean="0"/>
                        <a:t>AV</a:t>
                      </a:r>
                      <a:r>
                        <a:rPr kumimoji="1" lang="ja-JP" altLang="en-US" sz="1200" dirty="0" smtClean="0"/>
                        <a:t>ラック脇）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・ディスプレイと会議端末の電源ケーブルを接続し電源</a:t>
                      </a:r>
                      <a:r>
                        <a:rPr kumimoji="1" lang="en-US" altLang="ja-JP" sz="1200" dirty="0" smtClean="0"/>
                        <a:t>ON</a:t>
                      </a:r>
                    </a:p>
                    <a:p>
                      <a:r>
                        <a:rPr kumimoji="1" lang="ja-JP" altLang="en-US" sz="1200" dirty="0" smtClean="0"/>
                        <a:t>　（電源コンセント：カーテン裏）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第</a:t>
                      </a:r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60</a:t>
                      </a:r>
                      <a:r>
                        <a:rPr kumimoji="1" lang="ja-JP" altLang="en-US" sz="1200" dirty="0" smtClean="0"/>
                        <a:t>インチモニタ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・専用カメラ、専用マイク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LAN</a:t>
                      </a:r>
                      <a:r>
                        <a:rPr kumimoji="1" lang="ja-JP" altLang="en-US" sz="1200" dirty="0" smtClean="0"/>
                        <a:t>ケーブルと会議端末は接続済み（情報コンセント：会議室左）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・ディスプレイと会議端末の電源コンセント接続し、電源</a:t>
                      </a:r>
                      <a:r>
                        <a:rPr kumimoji="1" lang="en-US" altLang="ja-JP" sz="1200" dirty="0" smtClean="0"/>
                        <a:t>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電源コンセント：会議室中央</a:t>
                      </a:r>
                      <a:r>
                        <a:rPr kumimoji="1" lang="en-US" altLang="ja-JP" sz="1200" dirty="0" smtClean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図書館会議室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50</a:t>
                      </a:r>
                      <a:r>
                        <a:rPr kumimoji="1" lang="ja-JP" altLang="en-US" sz="1200" dirty="0" smtClean="0"/>
                        <a:t>インチモニタ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・専用カメラ、専用マイク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LAN</a:t>
                      </a:r>
                      <a:r>
                        <a:rPr kumimoji="1" lang="ja-JP" altLang="en-US" sz="1200" dirty="0" smtClean="0"/>
                        <a:t>ケーブルを情報コンセントに接続（情報コンセント：会議室</a:t>
                      </a:r>
                      <a:r>
                        <a:rPr kumimoji="1" lang="ja-JP" altLang="en-US" sz="1200" dirty="0" smtClean="0"/>
                        <a:t>左奥）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・ディスプレイと会議端末の電源ケーブルを接続し電源</a:t>
                      </a:r>
                      <a:r>
                        <a:rPr kumimoji="1" lang="en-US" altLang="ja-JP" sz="1200" dirty="0" smtClean="0"/>
                        <a:t>ON</a:t>
                      </a:r>
                    </a:p>
                    <a:p>
                      <a:r>
                        <a:rPr kumimoji="1" lang="ja-JP" altLang="en-US" sz="1200" dirty="0" smtClean="0"/>
                        <a:t>　（電源コンセント：会議室右奥）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総合研究棟７</a:t>
                      </a:r>
                      <a:r>
                        <a:rPr kumimoji="1" lang="en-US" altLang="ja-JP" sz="1200" dirty="0" smtClean="0"/>
                        <a:t>F</a:t>
                      </a: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ミーティングルーム</a:t>
                      </a:r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46</a:t>
                      </a:r>
                      <a:r>
                        <a:rPr kumimoji="1" lang="ja-JP" altLang="en-US" sz="1200" dirty="0" smtClean="0"/>
                        <a:t>インチモニタ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・専用カメラ、専用マイク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LAN</a:t>
                      </a:r>
                      <a:r>
                        <a:rPr kumimoji="1" lang="ja-JP" altLang="en-US" sz="1200" dirty="0" smtClean="0"/>
                        <a:t>ケーブルを接続済み（情報コンセント：会議室奥）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・ディスプレイと会議端末の電源コンセントを接続し、電源</a:t>
                      </a:r>
                      <a:r>
                        <a:rPr kumimoji="1" lang="en-US" altLang="ja-JP" sz="1200" dirty="0" smtClean="0"/>
                        <a:t>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電源コンセント：会議室奥）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</a:t>
                      </a:r>
                      <a:r>
                        <a:rPr kumimoji="1" lang="en-US" altLang="ja-JP" sz="1200" dirty="0" smtClean="0"/>
                        <a:t>A</a:t>
                      </a:r>
                      <a:r>
                        <a:rPr kumimoji="1" lang="ja-JP" altLang="en-US" sz="1200" dirty="0" smtClean="0"/>
                        <a:t>講義室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・ビデオカメラ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・プロジェクタ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・スピーカ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・マイク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LAN</a:t>
                      </a:r>
                      <a:r>
                        <a:rPr kumimoji="1" lang="ja-JP" altLang="en-US" sz="1200" dirty="0" smtClean="0"/>
                        <a:t>ケーブル接続済み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情報コンセント：ステージ左脇）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・プロジェクタおよびスピーカの電源</a:t>
                      </a:r>
                      <a:r>
                        <a:rPr kumimoji="1" lang="en-US" altLang="ja-JP" sz="1200" dirty="0" smtClean="0"/>
                        <a:t>ON(</a:t>
                      </a:r>
                      <a:r>
                        <a:rPr kumimoji="1" lang="ja-JP" altLang="en-US" sz="1200" dirty="0" smtClean="0"/>
                        <a:t>電源スイッチ：ステージ左脇）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・ビデオカメラと会議端末を接続しカメラテスト　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・マイクの音声テスト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</a:t>
                      </a:r>
                      <a:r>
                        <a:rPr kumimoji="1" lang="en-US" altLang="ja-JP" sz="1200" dirty="0" smtClean="0"/>
                        <a:t>AL</a:t>
                      </a:r>
                      <a:r>
                        <a:rPr kumimoji="1" lang="ja-JP" altLang="en-US" sz="1200" dirty="0" smtClean="0"/>
                        <a:t>講義室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・専用天吊りカメラ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・プロジェクタ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・スピーカ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LAN</a:t>
                      </a:r>
                      <a:r>
                        <a:rPr kumimoji="1" lang="ja-JP" altLang="en-US" sz="1200" dirty="0" smtClean="0"/>
                        <a:t>ケーブル接続済み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情報コンセント：入口脇）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・プロジェクターの電源</a:t>
                      </a:r>
                      <a:r>
                        <a:rPr kumimoji="1" lang="en-US" altLang="ja-JP" sz="1200" dirty="0" smtClean="0"/>
                        <a:t>ON(</a:t>
                      </a:r>
                      <a:r>
                        <a:rPr kumimoji="1" lang="ja-JP" altLang="en-US" sz="1200" dirty="0" smtClean="0"/>
                        <a:t>リモコンスイッチ）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・スピーカの電源</a:t>
                      </a:r>
                      <a:r>
                        <a:rPr kumimoji="1" lang="en-US" altLang="ja-JP" sz="1200" dirty="0" smtClean="0"/>
                        <a:t>ON(</a:t>
                      </a:r>
                      <a:r>
                        <a:rPr kumimoji="1" lang="ja-JP" altLang="en-US" sz="1200" dirty="0" smtClean="0"/>
                        <a:t>電源スイッチ：入口脇）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・天吊りカメラの電源</a:t>
                      </a:r>
                      <a:r>
                        <a:rPr kumimoji="1" lang="en-US" altLang="ja-JP" sz="1200" dirty="0" smtClean="0"/>
                        <a:t>ON(</a:t>
                      </a:r>
                      <a:r>
                        <a:rPr kumimoji="1" lang="ja-JP" altLang="en-US" sz="1200" dirty="0" smtClean="0"/>
                        <a:t>リモコンスイッチ）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マルチメディアシステムセンター スタジオ</a:t>
                      </a:r>
                      <a:r>
                        <a:rPr kumimoji="1" lang="en-US" altLang="ja-JP" sz="1200" dirty="0" smtClean="0"/>
                        <a:t>01,02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面スクリーンーなど各種</a:t>
                      </a:r>
                      <a:r>
                        <a:rPr kumimoji="1" lang="en-US" altLang="ja-JP" sz="1200" dirty="0" smtClean="0"/>
                        <a:t>AV</a:t>
                      </a:r>
                      <a:r>
                        <a:rPr kumimoji="1" lang="ja-JP" altLang="en-US" sz="1200" dirty="0" smtClean="0"/>
                        <a:t>装置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・マルチメディアシステムセンターの安藤先生に御相談ください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676456" y="6381328"/>
            <a:ext cx="4320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ja-JP" sz="2400" b="1" cap="all" spc="0" dirty="0" smtClean="0">
                <a:ln/>
                <a:solidFill>
                  <a:schemeClr val="accent1"/>
                </a:solidFill>
                <a:effectLst/>
              </a:rPr>
              <a:t>4</a:t>
            </a:r>
            <a:endParaRPr lang="ja-JP" altLang="en-US" sz="2400" b="1" cap="all" spc="0" dirty="0">
              <a:ln/>
              <a:solidFill>
                <a:schemeClr val="accent1"/>
              </a:solidFill>
              <a:effectLst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79512" y="404664"/>
            <a:ext cx="792088" cy="830997"/>
            <a:chOff x="3635896" y="5085184"/>
            <a:chExt cx="792088" cy="830997"/>
          </a:xfrm>
        </p:grpSpPr>
        <p:sp>
          <p:nvSpPr>
            <p:cNvPr id="11" name="円/楕円 10"/>
            <p:cNvSpPr/>
            <p:nvPr/>
          </p:nvSpPr>
          <p:spPr>
            <a:xfrm>
              <a:off x="3635896" y="5144418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923928" y="5085184"/>
              <a:ext cx="21602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48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4</a:t>
              </a:r>
              <a:endParaRPr lang="ja-JP" altLang="en-US" sz="4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21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en-US" altLang="ja-JP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GI-net</a:t>
            </a:r>
            <a:r>
              <a:rPr kumimoji="1"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端末の</a:t>
            </a:r>
            <a:r>
              <a:rPr lang="ja-JP" altLang="en-US" sz="36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後片付け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14368"/>
          </a:xfrm>
        </p:spPr>
        <p:txBody>
          <a:bodyPr/>
          <a:lstStyle/>
          <a:p>
            <a:pPr algn="r"/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ビデオ会議システム利用方法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学内用）　　　　　　　　　　　　　　　　　　　　　　　　　　　　　　　　　　　　　　　　　　　　　</a:t>
            </a:r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端末の後片付け</a:t>
            </a:r>
            <a:endParaRPr kumimoji="1" lang="ja-JP" altLang="en-US" dirty="0"/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879394"/>
              </p:ext>
            </p:extLst>
          </p:nvPr>
        </p:nvGraphicFramePr>
        <p:xfrm>
          <a:off x="317124" y="1268760"/>
          <a:ext cx="8575356" cy="50307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265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■設置場所名称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設備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準備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第</a:t>
                      </a:r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80</a:t>
                      </a:r>
                      <a:r>
                        <a:rPr kumimoji="1" lang="ja-JP" altLang="en-US" sz="1200" dirty="0" smtClean="0"/>
                        <a:t>インチモニタ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・専用カメラ、専用マイク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・ディスプレイと会議端末の電源</a:t>
                      </a:r>
                      <a:r>
                        <a:rPr kumimoji="1" lang="en-US" altLang="ja-JP" sz="1200" dirty="0" smtClean="0"/>
                        <a:t>OFF</a:t>
                      </a:r>
                      <a:r>
                        <a:rPr kumimoji="1" lang="ja-JP" altLang="en-US" sz="1200" dirty="0" smtClean="0"/>
                        <a:t>　電源コンセントを抜き、カーテン裏に置く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電源コンセント：カーテン裏</a:t>
                      </a:r>
                      <a:r>
                        <a:rPr kumimoji="1" lang="en-US" altLang="ja-JP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LAN</a:t>
                      </a:r>
                      <a:r>
                        <a:rPr kumimoji="1" lang="ja-JP" altLang="en-US" sz="1200" dirty="0" smtClean="0"/>
                        <a:t>ケーブルを端末から外し、会議室左手前</a:t>
                      </a:r>
                      <a:r>
                        <a:rPr kumimoji="1" lang="en-US" altLang="ja-JP" sz="1200" dirty="0" smtClean="0"/>
                        <a:t>AV</a:t>
                      </a:r>
                      <a:r>
                        <a:rPr kumimoji="1" lang="ja-JP" altLang="en-US" sz="1200" dirty="0" smtClean="0"/>
                        <a:t>ラック脇にまとめる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第</a:t>
                      </a:r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60</a:t>
                      </a:r>
                      <a:r>
                        <a:rPr kumimoji="1" lang="ja-JP" altLang="en-US" sz="1200" dirty="0" smtClean="0"/>
                        <a:t>インチモニタ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・専用カメラ、専用マイク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・ディスプレイと会議端末の電源</a:t>
                      </a:r>
                      <a:r>
                        <a:rPr kumimoji="1" lang="en-US" altLang="ja-JP" sz="1200" dirty="0" smtClean="0"/>
                        <a:t>OFF</a:t>
                      </a:r>
                      <a:r>
                        <a:rPr kumimoji="1" lang="ja-JP" altLang="en-US" sz="1200" dirty="0" smtClean="0"/>
                        <a:t>　電源コンセントを抜く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・端末を移動して使用した場合は、会議室奥に移動させる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図書館会議室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50</a:t>
                      </a:r>
                      <a:r>
                        <a:rPr kumimoji="1" lang="ja-JP" altLang="en-US" sz="1200" dirty="0" smtClean="0"/>
                        <a:t>インチモニタ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・専用カメラ、専用マイク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・ディスプレイと会議端末の電源</a:t>
                      </a:r>
                      <a:r>
                        <a:rPr kumimoji="1" lang="en-US" altLang="ja-JP" sz="1200" dirty="0" smtClean="0"/>
                        <a:t>OFF</a:t>
                      </a:r>
                      <a:r>
                        <a:rPr kumimoji="1" lang="ja-JP" altLang="en-US" sz="1200" dirty="0" smtClean="0"/>
                        <a:t>　電源コンセントを抜く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・端末を移動して使用した場合は、会議室奥に移動させる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総合研究棟７</a:t>
                      </a:r>
                      <a:r>
                        <a:rPr kumimoji="1" lang="en-US" altLang="ja-JP" sz="1200" dirty="0" smtClean="0"/>
                        <a:t>F</a:t>
                      </a: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ミーティングルーム</a:t>
                      </a:r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46</a:t>
                      </a:r>
                      <a:r>
                        <a:rPr kumimoji="1" lang="ja-JP" altLang="en-US" sz="1200" dirty="0" smtClean="0"/>
                        <a:t>インチモニタ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・専用カメラ、専用マイク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・ディスプレイと会議端末の電源</a:t>
                      </a:r>
                      <a:r>
                        <a:rPr kumimoji="1" lang="en-US" altLang="ja-JP" sz="1200" dirty="0" smtClean="0"/>
                        <a:t>OFF</a:t>
                      </a:r>
                      <a:r>
                        <a:rPr kumimoji="1" lang="ja-JP" altLang="en-US" sz="1200" dirty="0" smtClean="0"/>
                        <a:t>　電源コンセントを抜く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</a:t>
                      </a:r>
                      <a:r>
                        <a:rPr kumimoji="1" lang="en-US" altLang="ja-JP" sz="1200" dirty="0" smtClean="0"/>
                        <a:t>A</a:t>
                      </a:r>
                      <a:r>
                        <a:rPr kumimoji="1" lang="ja-JP" altLang="en-US" sz="1200" dirty="0" smtClean="0"/>
                        <a:t>講義室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・ビデオカメラ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・プロジェクタ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・スピーカ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・マイク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・プロジェクタおよびスピーカの電源</a:t>
                      </a:r>
                      <a:r>
                        <a:rPr kumimoji="1" lang="en-US" altLang="ja-JP" sz="1200" dirty="0" smtClean="0"/>
                        <a:t>OFF(</a:t>
                      </a:r>
                      <a:r>
                        <a:rPr kumimoji="1" lang="ja-JP" altLang="en-US" sz="1200" dirty="0" smtClean="0"/>
                        <a:t>電源スイッチ：ステージ左脇）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・会議端末の電源</a:t>
                      </a:r>
                      <a:r>
                        <a:rPr kumimoji="1" lang="en-US" altLang="ja-JP" sz="1200" dirty="0" smtClean="0"/>
                        <a:t>OFF</a:t>
                      </a:r>
                    </a:p>
                    <a:p>
                      <a:r>
                        <a:rPr kumimoji="1" lang="ja-JP" altLang="en-US" sz="1200" dirty="0" smtClean="0"/>
                        <a:t>・ビデオカメラを会議端末から外し</a:t>
                      </a:r>
                      <a:r>
                        <a:rPr kumimoji="1" lang="en-US" altLang="ja-JP" sz="1200" dirty="0" smtClean="0"/>
                        <a:t>AV</a:t>
                      </a:r>
                      <a:r>
                        <a:rPr kumimoji="1" lang="ja-JP" altLang="en-US" sz="1200" dirty="0" smtClean="0"/>
                        <a:t>ボックスに収納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</a:t>
                      </a:r>
                      <a:r>
                        <a:rPr kumimoji="1" lang="en-US" altLang="ja-JP" sz="1200" dirty="0" smtClean="0"/>
                        <a:t>AL</a:t>
                      </a:r>
                      <a:r>
                        <a:rPr kumimoji="1" lang="ja-JP" altLang="en-US" sz="1200" dirty="0" smtClean="0"/>
                        <a:t>講義室</a:t>
                      </a:r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・専用天吊りカメラ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・プロジェクタ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・スピーカ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・専用マイク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・プロジェクターの電源</a:t>
                      </a:r>
                      <a:r>
                        <a:rPr kumimoji="1" lang="en-US" altLang="ja-JP" sz="1200" dirty="0" smtClean="0"/>
                        <a:t>OFF(</a:t>
                      </a:r>
                      <a:r>
                        <a:rPr kumimoji="1" lang="ja-JP" altLang="en-US" sz="1200" dirty="0" smtClean="0"/>
                        <a:t>リモコンスイッチ）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・天吊りカメラの電源</a:t>
                      </a:r>
                      <a:r>
                        <a:rPr kumimoji="1" lang="en-US" altLang="ja-JP" sz="1200" dirty="0" smtClean="0"/>
                        <a:t>OFF(</a:t>
                      </a:r>
                      <a:r>
                        <a:rPr kumimoji="1" lang="ja-JP" altLang="en-US" sz="1200" dirty="0" smtClean="0"/>
                        <a:t>リモコンスイッチ）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・スピーカの電源</a:t>
                      </a:r>
                      <a:r>
                        <a:rPr kumimoji="1" lang="en-US" altLang="ja-JP" sz="1200" dirty="0" smtClean="0"/>
                        <a:t>OFF(</a:t>
                      </a:r>
                      <a:r>
                        <a:rPr kumimoji="1" lang="ja-JP" altLang="en-US" sz="1200" dirty="0" smtClean="0"/>
                        <a:t>音響システム電源</a:t>
                      </a:r>
                      <a:r>
                        <a:rPr kumimoji="1" lang="en-US" altLang="ja-JP" sz="1200" dirty="0" smtClean="0"/>
                        <a:t>OFF</a:t>
                      </a:r>
                      <a:r>
                        <a:rPr kumimoji="1" lang="ja-JP" altLang="en-US" sz="1200" dirty="0" smtClean="0"/>
                        <a:t>）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・会議端末の電源</a:t>
                      </a:r>
                      <a:r>
                        <a:rPr kumimoji="1" lang="en-US" altLang="ja-JP" sz="1200" dirty="0" smtClean="0"/>
                        <a:t>OFF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・専用マイクは</a:t>
                      </a:r>
                      <a:r>
                        <a:rPr kumimoji="1" lang="en-US" altLang="ja-JP" sz="1200" dirty="0" smtClean="0"/>
                        <a:t>AV</a:t>
                      </a:r>
                      <a:r>
                        <a:rPr kumimoji="1" lang="ja-JP" altLang="en-US" sz="1200" dirty="0" smtClean="0"/>
                        <a:t>ボックスに収納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■ マルチメディアシステムセンター　スタジオ</a:t>
                      </a:r>
                      <a:r>
                        <a:rPr kumimoji="1" lang="en-US" altLang="ja-JP" sz="1200" dirty="0" smtClean="0"/>
                        <a:t>01,02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面スクリーンなど各種</a:t>
                      </a:r>
                      <a:r>
                        <a:rPr kumimoji="1" lang="en-US" altLang="ja-JP" sz="1200" dirty="0" smtClean="0"/>
                        <a:t>AV</a:t>
                      </a:r>
                      <a:r>
                        <a:rPr kumimoji="1" lang="ja-JP" altLang="en-US" sz="1200" dirty="0" smtClean="0"/>
                        <a:t>装置</a:t>
                      </a:r>
                      <a:endParaRPr kumimoji="1" lang="en-US" altLang="ja-JP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・マルチメディアシステムセンターの安藤先生に御相談ください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8676456" y="6381328"/>
            <a:ext cx="4320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ja-JP" sz="2400" b="1" cap="all" spc="0" dirty="0" smtClean="0">
                <a:ln/>
                <a:solidFill>
                  <a:schemeClr val="accent1"/>
                </a:solidFill>
                <a:effectLst/>
              </a:rPr>
              <a:t>5</a:t>
            </a:r>
            <a:endParaRPr lang="ja-JP" altLang="en-US" sz="2400" b="1" cap="all" spc="0" dirty="0">
              <a:ln/>
              <a:solidFill>
                <a:schemeClr val="accent1"/>
              </a:solidFill>
              <a:effectLst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79512" y="404664"/>
            <a:ext cx="792088" cy="830997"/>
            <a:chOff x="3635896" y="5085184"/>
            <a:chExt cx="792088" cy="830997"/>
          </a:xfrm>
        </p:grpSpPr>
        <p:sp>
          <p:nvSpPr>
            <p:cNvPr id="11" name="円/楕円 10"/>
            <p:cNvSpPr/>
            <p:nvPr/>
          </p:nvSpPr>
          <p:spPr>
            <a:xfrm>
              <a:off x="3635896" y="5144418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923928" y="5085184"/>
              <a:ext cx="21602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48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5</a:t>
              </a:r>
              <a:endParaRPr lang="ja-JP" altLang="en-US" sz="4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12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/>
          <a:p>
            <a:pPr algn="l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その他</a:t>
            </a:r>
            <a:endParaRPr kumimoji="1" lang="ja-JP" altLang="en-US" sz="3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14368"/>
          </a:xfrm>
        </p:spPr>
        <p:txBody>
          <a:bodyPr/>
          <a:lstStyle/>
          <a:p>
            <a:pPr algn="r"/>
            <a:r>
              <a:rPr kumimoji="1" lang="en-US" altLang="ja-JP" dirty="0" smtClean="0"/>
              <a:t>GI-net</a:t>
            </a:r>
            <a:r>
              <a:rPr kumimoji="1" lang="ja-JP" altLang="en-US" dirty="0" smtClean="0"/>
              <a:t>ビデオ会議システム利用方法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学内用）　　　　　　　　　　　　　　　　　　　　　　　　　　　　　　　　　　　　　　　　</a:t>
            </a:r>
            <a:r>
              <a:rPr lang="ja-JP" altLang="en-US" dirty="0" smtClean="0"/>
              <a:t>　　　　　　　　</a:t>
            </a:r>
            <a:r>
              <a:rPr kumimoji="1" lang="ja-JP" altLang="en-US" dirty="0" smtClean="0"/>
              <a:t>　　　　　　　</a:t>
            </a:r>
            <a:r>
              <a:rPr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8676456" y="6381328"/>
            <a:ext cx="43204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ja-JP" sz="2400" b="1" cap="all" spc="0" dirty="0" smtClean="0">
                <a:ln/>
                <a:solidFill>
                  <a:schemeClr val="accent1"/>
                </a:solidFill>
                <a:effectLst/>
              </a:rPr>
              <a:t>6</a:t>
            </a:r>
            <a:endParaRPr lang="ja-JP" altLang="en-US" sz="2400" b="1" cap="all" spc="0" dirty="0">
              <a:ln/>
              <a:solidFill>
                <a:schemeClr val="accent1"/>
              </a:solidFill>
              <a:effectLst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179512" y="347936"/>
            <a:ext cx="792088" cy="830997"/>
            <a:chOff x="3635896" y="5085184"/>
            <a:chExt cx="792088" cy="830997"/>
          </a:xfrm>
        </p:grpSpPr>
        <p:sp>
          <p:nvSpPr>
            <p:cNvPr id="11" name="円/楕円 10"/>
            <p:cNvSpPr/>
            <p:nvPr/>
          </p:nvSpPr>
          <p:spPr>
            <a:xfrm>
              <a:off x="3635896" y="5144418"/>
              <a:ext cx="792088" cy="771763"/>
            </a:xfrm>
            <a:prstGeom prst="ellipse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8838" tIns="106249" rIns="245586" bIns="106249" numCol="1" spcCol="1270" rtlCol="0" anchor="ctr" anchorCtr="0">
              <a:noAutofit/>
            </a:bodyPr>
            <a:lstStyle/>
            <a:p>
              <a:pPr mar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kumimoji="1" lang="ja-JP" altLang="en-US" kern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923928" y="5085184"/>
              <a:ext cx="21602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ja-JP" sz="4800" b="1" cap="none" spc="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6</a:t>
              </a:r>
              <a:endParaRPr lang="ja-JP" altLang="en-US" sz="4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495" y="1092449"/>
            <a:ext cx="787867" cy="196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メモ 18"/>
          <p:cNvSpPr/>
          <p:nvPr/>
        </p:nvSpPr>
        <p:spPr>
          <a:xfrm>
            <a:off x="899592" y="2780928"/>
            <a:ext cx="4632036" cy="360040"/>
          </a:xfrm>
          <a:prstGeom prst="foldedCorner">
            <a:avLst>
              <a:gd name="adj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会議で</a:t>
            </a:r>
            <a:r>
              <a:rPr lang="en-US" altLang="ja-JP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の資料</a:t>
            </a: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を送信したい場合</a:t>
            </a: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119177" y="1242028"/>
            <a:ext cx="348004" cy="120030"/>
          </a:xfrm>
          <a:prstGeom prst="roundRect">
            <a:avLst/>
          </a:prstGeom>
          <a:noFill/>
          <a:ln w="22225" cmpd="sng">
            <a:solidFill>
              <a:srgbClr val="FF0000">
                <a:alpha val="90000"/>
              </a:srgb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marL="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36362" y="1180756"/>
            <a:ext cx="11079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スピーカー音量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140426" y="1404062"/>
            <a:ext cx="348004" cy="86398"/>
          </a:xfrm>
          <a:prstGeom prst="roundRect">
            <a:avLst/>
          </a:prstGeom>
          <a:noFill/>
          <a:ln w="22225" cmpd="sng">
            <a:solidFill>
              <a:srgbClr val="FF0000">
                <a:alpha val="90000"/>
              </a:srgb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marL="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13626" y="1354356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カメラズームイン・アウト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6140425" y="1873395"/>
            <a:ext cx="348004" cy="305872"/>
          </a:xfrm>
          <a:prstGeom prst="roundRect">
            <a:avLst/>
          </a:prstGeom>
          <a:noFill/>
          <a:ln w="22225" cmpd="sng">
            <a:solidFill>
              <a:srgbClr val="FF0000">
                <a:alpha val="90000"/>
              </a:srgb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marL="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384773" y="1784962"/>
            <a:ext cx="3473064" cy="644877"/>
            <a:chOff x="1602557" y="2616075"/>
            <a:chExt cx="3473064" cy="644877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2557" y="2616075"/>
              <a:ext cx="266700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テキスト ボックス 33"/>
            <p:cNvSpPr txBox="1"/>
            <p:nvPr/>
          </p:nvSpPr>
          <p:spPr>
            <a:xfrm>
              <a:off x="1839888" y="2636912"/>
              <a:ext cx="12149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ホーム画面へ戻る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5445" y="2616075"/>
              <a:ext cx="264000" cy="2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テキスト ボックス 35"/>
            <p:cNvSpPr txBox="1"/>
            <p:nvPr/>
          </p:nvSpPr>
          <p:spPr>
            <a:xfrm>
              <a:off x="3286663" y="2640706"/>
              <a:ext cx="178895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メニュー画面を表示する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2557" y="2996952"/>
              <a:ext cx="264000" cy="2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5445" y="2996952"/>
              <a:ext cx="264000" cy="26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テキスト ボックス 38"/>
            <p:cNvSpPr txBox="1"/>
            <p:nvPr/>
          </p:nvSpPr>
          <p:spPr>
            <a:xfrm>
              <a:off x="1839888" y="3005841"/>
              <a:ext cx="12149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接続を開始する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286663" y="3005841"/>
              <a:ext cx="12149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接続を終了する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46" name="直線コネクタ 45"/>
          <p:cNvCxnSpPr/>
          <p:nvPr/>
        </p:nvCxnSpPr>
        <p:spPr>
          <a:xfrm flipH="1">
            <a:off x="6326861" y="1690486"/>
            <a:ext cx="70359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6983613" y="1600577"/>
            <a:ext cx="834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決定ボタン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140425" y="2216104"/>
            <a:ext cx="355791" cy="496310"/>
          </a:xfrm>
          <a:prstGeom prst="roundRect">
            <a:avLst/>
          </a:prstGeom>
          <a:noFill/>
          <a:ln w="22225" cmpd="sng">
            <a:solidFill>
              <a:srgbClr val="FF0000">
                <a:alpha val="90000"/>
              </a:srgb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marL="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 flipH="1">
            <a:off x="6467181" y="2473164"/>
            <a:ext cx="25201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657030" y="2350053"/>
            <a:ext cx="1325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文字・数字の入力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261207" y="1600578"/>
            <a:ext cx="3349608" cy="901336"/>
          </a:xfrm>
          <a:prstGeom prst="roundRect">
            <a:avLst/>
          </a:prstGeom>
          <a:noFill/>
          <a:ln w="22225" cmpd="sng">
            <a:solidFill>
              <a:srgbClr val="FF0000">
                <a:alpha val="90000"/>
              </a:srgb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marL="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71600" y="3244786"/>
            <a:ext cx="7814234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１．会議端末と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を接続します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２．リモコン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のメニューボタンを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押し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「コンテンツの表示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」→「表示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PC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」で決定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ボタンを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押します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33" y="3473016"/>
            <a:ext cx="3179031" cy="12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メモ 56"/>
          <p:cNvSpPr/>
          <p:nvPr/>
        </p:nvSpPr>
        <p:spPr>
          <a:xfrm>
            <a:off x="899592" y="1087905"/>
            <a:ext cx="4632036" cy="360040"/>
          </a:xfrm>
          <a:prstGeom prst="foldedCorner">
            <a:avLst>
              <a:gd name="adj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altLang="ja-JP" b="1" dirty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会議端末リモコン</a:t>
            </a: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818" y="3412115"/>
            <a:ext cx="3315201" cy="82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角丸四角形 58"/>
          <p:cNvSpPr/>
          <p:nvPr/>
        </p:nvSpPr>
        <p:spPr>
          <a:xfrm>
            <a:off x="5995458" y="3648352"/>
            <a:ext cx="492971" cy="556108"/>
          </a:xfrm>
          <a:prstGeom prst="roundRect">
            <a:avLst/>
          </a:prstGeom>
          <a:noFill/>
          <a:ln w="22225" cmpd="sng">
            <a:solidFill>
              <a:srgbClr val="FF0000">
                <a:alpha val="90000"/>
              </a:srgb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marL="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1943540" y="3665569"/>
            <a:ext cx="173741" cy="1059573"/>
          </a:xfrm>
          <a:prstGeom prst="roundRect">
            <a:avLst/>
          </a:prstGeom>
          <a:noFill/>
          <a:ln w="22225" cmpd="sng">
            <a:solidFill>
              <a:srgbClr val="FF0000">
                <a:alpha val="90000"/>
              </a:srgb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marL="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089199" y="4266278"/>
            <a:ext cx="262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総合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研究棟会議室のみ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Group500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です。②または③に画像ケーブルを接続してください。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119670" y="4026078"/>
            <a:ext cx="1411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⑥または⑧に画像ケーブルを接続してください。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343727" y="5008785"/>
            <a:ext cx="7450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※PC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および画像ケーブル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(VGA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HDMI)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は各自で用意してください。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メモ 64"/>
          <p:cNvSpPr/>
          <p:nvPr/>
        </p:nvSpPr>
        <p:spPr>
          <a:xfrm>
            <a:off x="827584" y="5301208"/>
            <a:ext cx="4632036" cy="360040"/>
          </a:xfrm>
          <a:prstGeom prst="foldedCorner">
            <a:avLst>
              <a:gd name="adj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48838" tIns="106249" rIns="245586" bIns="106249" numCol="1" spcCol="1270" rtlCol="0" anchor="ctr" anchorCtr="0">
            <a:noAutofit/>
          </a:bodyPr>
          <a:lstStyle/>
          <a:p>
            <a:pPr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altLang="ja-JP" b="1" dirty="0" smtClean="0">
              <a:solidFill>
                <a:schemeClr val="accent4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ja-JP" altLang="en-US" b="1" dirty="0" smtClean="0">
                <a:solidFill>
                  <a:schemeClr val="accent4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資料映像のレイアウト</a:t>
            </a:r>
            <a:endParaRPr kumimoji="1" lang="ja-JP" altLang="en-US" kern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27584" y="5658633"/>
            <a:ext cx="47760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会議接続中に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リモコンのメニューボタンを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押し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、「レイアウト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」→「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参照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」で画面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レイアウトを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選択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できます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のカメラ映像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が表示される場合はリモコン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のメニューボタンを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押し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、「セルフビュー」から自映像の表示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非表示を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選択し、「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自動」を選択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すると自映像が消えます。また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、「表示」を選択することで自映像が表示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されます。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641790" y="5481228"/>
            <a:ext cx="3036614" cy="9629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7" name="グループ化 46"/>
          <p:cNvGrpSpPr>
            <a:grpSpLocks noChangeAspect="1"/>
          </p:cNvGrpSpPr>
          <p:nvPr/>
        </p:nvGrpSpPr>
        <p:grpSpPr>
          <a:xfrm>
            <a:off x="5707378" y="5556332"/>
            <a:ext cx="2888700" cy="847621"/>
            <a:chOff x="899592" y="2924944"/>
            <a:chExt cx="6840760" cy="2007259"/>
          </a:xfrm>
        </p:grpSpPr>
        <p:sp>
          <p:nvSpPr>
            <p:cNvPr id="104" name="正方形/長方形 103"/>
            <p:cNvSpPr/>
            <p:nvPr/>
          </p:nvSpPr>
          <p:spPr>
            <a:xfrm>
              <a:off x="899592" y="2924944"/>
              <a:ext cx="1224136" cy="725652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2339752" y="2924944"/>
              <a:ext cx="1224136" cy="725652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3707904" y="2924944"/>
              <a:ext cx="1224136" cy="725652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5076056" y="2924944"/>
              <a:ext cx="1224136" cy="725652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6516216" y="2924944"/>
              <a:ext cx="1224136" cy="725652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275856" y="3320988"/>
              <a:ext cx="216024" cy="216024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589930" y="3022439"/>
              <a:ext cx="216024" cy="216024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148064" y="3022439"/>
              <a:ext cx="216024" cy="216024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6588224" y="3320988"/>
              <a:ext cx="216024" cy="216024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707904" y="4140115"/>
              <a:ext cx="1224136" cy="792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5076056" y="4140115"/>
              <a:ext cx="1224136" cy="792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4463698" y="4260703"/>
              <a:ext cx="434189" cy="265095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正方形/長方形 115"/>
            <p:cNvSpPr/>
            <p:nvPr/>
          </p:nvSpPr>
          <p:spPr>
            <a:xfrm>
              <a:off x="5505963" y="4628200"/>
              <a:ext cx="434189" cy="265095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707905" y="4248256"/>
              <a:ext cx="755793" cy="561878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5162327" y="4211835"/>
              <a:ext cx="1069523" cy="399109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2339752" y="4149080"/>
              <a:ext cx="1224136" cy="7200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2339752" y="4347111"/>
              <a:ext cx="612068" cy="324018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2951820" y="4329100"/>
              <a:ext cx="612068" cy="342028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6507251" y="4140115"/>
              <a:ext cx="1224136" cy="792088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6937158" y="4244025"/>
              <a:ext cx="434189" cy="265095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6593522" y="4487981"/>
              <a:ext cx="1069523" cy="399109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5678758" y="5975531"/>
            <a:ext cx="648103" cy="372484"/>
            <a:chOff x="5701485" y="5675744"/>
            <a:chExt cx="648103" cy="372484"/>
          </a:xfrm>
        </p:grpSpPr>
        <p:sp>
          <p:nvSpPr>
            <p:cNvPr id="72" name="正方形/長方形 71"/>
            <p:cNvSpPr/>
            <p:nvPr/>
          </p:nvSpPr>
          <p:spPr>
            <a:xfrm>
              <a:off x="5701485" y="5711429"/>
              <a:ext cx="94651" cy="94651"/>
            </a:xfrm>
            <a:prstGeom prst="rect">
              <a:avLst/>
            </a:prstGeom>
            <a:solidFill>
              <a:schemeClr val="accent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5701485" y="5878883"/>
              <a:ext cx="94651" cy="94651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5724128" y="5675744"/>
              <a:ext cx="6254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会議映像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5724128" y="5832784"/>
              <a:ext cx="62546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資料映像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27" name="テキスト ボックス 126"/>
          <p:cNvSpPr txBox="1"/>
          <p:nvPr/>
        </p:nvSpPr>
        <p:spPr>
          <a:xfrm>
            <a:off x="5626258" y="5280702"/>
            <a:ext cx="15861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レイアウト一覧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0" name="直線コネクタ 79"/>
          <p:cNvCxnSpPr>
            <a:endCxn id="53" idx="3"/>
          </p:cNvCxnSpPr>
          <p:nvPr/>
        </p:nvCxnSpPr>
        <p:spPr>
          <a:xfrm flipH="1">
            <a:off x="4610815" y="2051246"/>
            <a:ext cx="152889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6507555" y="1452352"/>
            <a:ext cx="47605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 flipH="1">
            <a:off x="6453126" y="1302043"/>
            <a:ext cx="34221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9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ール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spcFirstLastPara="0" vert="horz" wrap="square" lIns="348838" tIns="106249" rIns="245586" bIns="106249" numCol="1" spcCol="1270" anchor="ctr" anchorCtr="0">
        <a:noAutofit/>
      </a:bodyPr>
      <a:lstStyle>
        <a:defPPr marL="0" algn="l" defTabSz="488950">
          <a:lnSpc>
            <a:spcPct val="90000"/>
          </a:lnSpc>
          <a:spcBef>
            <a:spcPct val="0"/>
          </a:spcBef>
          <a:spcAft>
            <a:spcPct val="15000"/>
          </a:spcAft>
          <a:defRPr kumimoji="1" kern="12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alpha val="90000"/>
            <a:tint val="40000"/>
            <a:hueOff val="0"/>
            <a:satOff val="0"/>
            <a:lumOff val="0"/>
            <a:alphaOff val="0"/>
          </a:schemeClr>
        </a:lnRef>
        <a:fillRef idx="1">
          <a:schemeClr val="accent1">
            <a:alpha val="90000"/>
            <a:tint val="40000"/>
            <a:hueOff val="0"/>
            <a:satOff val="0"/>
            <a:lumOff val="0"/>
            <a:alphaOff val="0"/>
          </a:schemeClr>
        </a:fillRef>
        <a:effectRef idx="0">
          <a:schemeClr val="accent1">
            <a:alpha val="90000"/>
            <a:tint val="40000"/>
            <a:hueOff val="0"/>
            <a:satOff val="0"/>
            <a:lumOff val="0"/>
            <a:alphaOff val="0"/>
          </a:schemeClr>
        </a:effectRef>
        <a:fontRef idx="minor">
          <a:schemeClr val="dk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1243</Words>
  <Application>Microsoft Office PowerPoint</Application>
  <PresentationFormat>画面に合わせる (4:3)</PresentationFormat>
  <Paragraphs>261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AR P丸ゴシック体E</vt:lpstr>
      <vt:lpstr>方正舒体</vt:lpstr>
      <vt:lpstr>Meiryo UI</vt:lpstr>
      <vt:lpstr>ＭＳ Ｐゴシック</vt:lpstr>
      <vt:lpstr>メイリオ</vt:lpstr>
      <vt:lpstr>Arial</vt:lpstr>
      <vt:lpstr>Bauhaus 93</vt:lpstr>
      <vt:lpstr>Calibri</vt:lpstr>
      <vt:lpstr>クラリティ</vt:lpstr>
      <vt:lpstr>GI-net ビデオ会議システム 利用方法(長岡術科学大学内用）</vt:lpstr>
      <vt:lpstr>GI-net会議の利用について</vt:lpstr>
      <vt:lpstr>　会議を主催する場合</vt:lpstr>
      <vt:lpstr>　会議に参加する場合</vt:lpstr>
      <vt:lpstr>　GI-net端末設置場所の予約方法</vt:lpstr>
      <vt:lpstr>　GI-net端末の準備</vt:lpstr>
      <vt:lpstr>　GI-net端末の後片付け</vt:lpstr>
      <vt:lpstr>　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GI-netビデオ会議システム 利用方法(学内用）</dc:title>
  <dc:creator>尾形真理子</dc:creator>
  <cp:lastModifiedBy>尾形 真理子</cp:lastModifiedBy>
  <cp:revision>92</cp:revision>
  <cp:lastPrinted>2016-04-26T04:04:57Z</cp:lastPrinted>
  <dcterms:created xsi:type="dcterms:W3CDTF">2015-01-13T06:31:36Z</dcterms:created>
  <dcterms:modified xsi:type="dcterms:W3CDTF">2017-07-07T01:17:51Z</dcterms:modified>
</cp:coreProperties>
</file>