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83" r:id="rId14"/>
    <p:sldId id="272" r:id="rId15"/>
    <p:sldId id="273" r:id="rId16"/>
    <p:sldId id="274" r:id="rId17"/>
    <p:sldId id="275" r:id="rId18"/>
    <p:sldId id="277" r:id="rId19"/>
    <p:sldId id="276" r:id="rId20"/>
    <p:sldId id="260" r:id="rId21"/>
    <p:sldId id="261" r:id="rId22"/>
    <p:sldId id="257" r:id="rId23"/>
    <p:sldId id="258" r:id="rId24"/>
    <p:sldId id="259" r:id="rId2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7B43-85E3-4919-9FC9-8DBC2E42DD7D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5E2BB-12AB-4DB0-A662-ACA825478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2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AC407-68AB-8BCD-EC68-4DE8A7B1E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090EE1-E484-E62A-20F8-0294BFF3B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99A567-1CBD-F7B5-49D0-6DA687CB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E84E-BF24-42B3-8B64-C0AA3A3E7C7D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2E4F09-CFF0-19F7-508F-351300D8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27B8E3-E9AE-1EE8-A737-3729A89A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2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BCD1FD-61E2-7CCA-B049-A981EBB4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E908A0-C532-24CE-B8F2-682D10BAD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19771-894A-1472-ABA7-AD624740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7BE-FF14-4FF1-8970-C3F687C7F4A8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8C0E7A-3CFA-9B96-B38A-FCDD2FB8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7D2BBF-18C0-063B-1411-BC1244AB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78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98D399-5725-302B-4DC2-308FCAFAF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D6DD2F-B99A-D392-6657-BB4FC9A90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A34933-3C2C-AA3B-383A-7B7B3595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786E-6B28-4DD6-93B7-FB3A2A714C79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964CF-E8B1-947B-6F50-342A160E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68C63-23F4-4B53-B33F-23923C4F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61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DB570-C73C-7A73-30FF-77713116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69301-7157-885E-74F9-1A48B9C3F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CC6A4E-C9F2-9625-FA99-2C421231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15A1-C457-4FB8-A43B-C549A6ADF85E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D1F17-9693-D6EB-7E65-EF674D5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8E5FB4-6007-3B5F-6FCE-65978848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1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351E44-862A-C457-F72F-EEDD5BE7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3BF008-3E35-0342-92BA-210F6878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C232D0-3800-D67A-3510-FEAB6FB1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D81A-529D-4A66-BCD1-10C8E675705F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6E57A9-45B1-C6D9-E78C-CE2496C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8CA124-2342-D9EF-113E-45C072F4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49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76768-4631-46F9-6FE4-8CA65A1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371F4E-08F8-E1B2-AE5A-B28917B6F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692860-8322-645C-DDBB-19EFE15E1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D7AC89-4D09-EC82-F4DB-57791AD8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A214-113F-4FE0-A3B9-99A5F3897BFD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DC3E2A-A9C7-6122-628F-7CD8451D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4A2DE1-2A59-3F04-8757-DE44D040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7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CD719-BEBF-3697-3F7B-E1C6FFB3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64222C-BE8B-BE8E-3EA3-E52E24F8D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EF25E0-68A9-DB25-EA02-7F21E32A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A987DF-903E-4815-004E-6BD09B777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9F72A0-9B48-5F91-3FEA-60A9997B5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484721-7633-8B63-F168-340AE6E8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FB7E-115C-4D8D-8405-1DDA468A5CAF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15C457-E0B7-CF97-BADB-BF58D2C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9B9125-1955-5D84-6878-62619C64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2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6BB2C1-0EC2-2AC1-EBDB-D4836C18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A23CDC-0635-C90C-F26A-8A293E2C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9CA0-E49A-42D7-9A5B-0471B00D30FA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9D15EA-AACC-B3E5-E178-346C7ED2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9138CF-487D-7FBE-EEAF-FF956F2F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82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4EE52F-DB6B-9069-D4A6-5599D5E5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D83-0FFC-4BCB-9222-213F733E8A23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281695-409F-5AFF-C805-6E9F1AE7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54B990-E6C1-2216-0C05-501B29EB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96CD0-0577-9DBF-1BB4-6CE2E65A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832F04-EBF8-1EBD-A38E-FE042F8B1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0F6BBD-C838-3092-F001-69536A6A2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38EA60-338A-19F4-170F-1A530F17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747E-FA70-46FF-9D94-55C2BC49DCC6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0FAEF1-99AD-F692-9241-97734292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957518-DED5-7D8D-93C2-68ED1DE7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5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2C95C1-5E8A-2FD5-FC41-61A6C7AE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6720F18-15A1-0E8F-CFD9-692FA8D8C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5C8B96-4487-D1D4-26B4-C2D25214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5A87C3-31C0-F771-5190-0E981E38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ED5E-ED0D-4538-99B5-2C172EF8D4A6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0891F0-40D6-B11E-1B88-531E56F0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5B9737-1D42-9DEB-A034-A6B095A4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5822CF-7E37-1B72-48B2-575A4405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4BCD06-205B-E8AB-EACB-D1C900EA0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F867A4-760F-0D93-776C-938B5C75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2CABB4-7BDA-415C-B900-E3A09529CC4B}" type="datetime1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55A4D0-E40C-9CEE-ED0E-FD034A5DB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kumimoji="1" lang="en-US" altLang="ja-JP"/>
              <a:t>3/24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001444-63C0-DE72-83D6-3E31082D5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EE6743-6AB5-4E37-8292-E2D441DF8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F04F67-ECC3-4B48-BB46-897C2DD8A4A2}"/>
              </a:ext>
            </a:extLst>
          </p:cNvPr>
          <p:cNvSpPr/>
          <p:nvPr/>
        </p:nvSpPr>
        <p:spPr>
          <a:xfrm>
            <a:off x="2541180" y="1443335"/>
            <a:ext cx="71096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証明書発行サービス</a:t>
            </a:r>
            <a:endParaRPr lang="en-US" altLang="ja-JP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申請マニュアル</a:t>
            </a:r>
            <a:endParaRPr lang="en-US" altLang="ja-JP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7E4753-F914-4B01-9FC0-AA54B191F7DE}"/>
              </a:ext>
            </a:extLst>
          </p:cNvPr>
          <p:cNvSpPr/>
          <p:nvPr/>
        </p:nvSpPr>
        <p:spPr>
          <a:xfrm>
            <a:off x="3579925" y="3830668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学内進学者向け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A8AFCD-B7A4-4D53-8123-45B9B8C884A3}"/>
              </a:ext>
            </a:extLst>
          </p:cNvPr>
          <p:cNvSpPr txBox="1"/>
          <p:nvPr/>
        </p:nvSpPr>
        <p:spPr>
          <a:xfrm>
            <a:off x="9522602" y="5237474"/>
            <a:ext cx="1362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2026.06.03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EF5CBD-539F-475E-8C3A-1E71CFBB1DCC}"/>
              </a:ext>
            </a:extLst>
          </p:cNvPr>
          <p:cNvSpPr txBox="1"/>
          <p:nvPr/>
        </p:nvSpPr>
        <p:spPr>
          <a:xfrm>
            <a:off x="9522602" y="5576028"/>
            <a:ext cx="144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学務課教務係</a:t>
            </a:r>
          </a:p>
        </p:txBody>
      </p:sp>
    </p:spTree>
    <p:extLst>
      <p:ext uri="{BB962C8B-B14F-4D97-AF65-F5344CB8AC3E}">
        <p14:creationId xmlns:p14="http://schemas.microsoft.com/office/powerpoint/2010/main" val="281544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DFB677-04EF-4145-A19B-2139C43AD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23"/>
          <a:stretch/>
        </p:blipFill>
        <p:spPr>
          <a:xfrm>
            <a:off x="1651348" y="582461"/>
            <a:ext cx="9356283" cy="5693078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3D267A0-4EE5-45A8-B9C7-0FD55A780D59}"/>
              </a:ext>
            </a:extLst>
          </p:cNvPr>
          <p:cNvSpPr/>
          <p:nvPr/>
        </p:nvSpPr>
        <p:spPr>
          <a:xfrm>
            <a:off x="2035289" y="2603099"/>
            <a:ext cx="7195194" cy="123758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405066E2-4BA5-4AB0-B85C-3FAF71807E2D}"/>
              </a:ext>
            </a:extLst>
          </p:cNvPr>
          <p:cNvSpPr txBox="1"/>
          <p:nvPr/>
        </p:nvSpPr>
        <p:spPr>
          <a:xfrm>
            <a:off x="3010764" y="4018557"/>
            <a:ext cx="6979397" cy="1638171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数日以内に大学から登録したメールアドレスに初期登録申請結果が届く。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次頁で初回パスワードが必要となるためコピーして、添付の</a:t>
            </a:r>
            <a:r>
              <a:rPr kumimoji="1" lang="en-US" altLang="ja-JP" sz="1600" b="1" dirty="0"/>
              <a:t>URL</a:t>
            </a:r>
            <a:r>
              <a:rPr kumimoji="1" lang="ja-JP" altLang="en-US" sz="1600" b="1" dirty="0"/>
              <a:t>からログインする。</a:t>
            </a:r>
            <a:endParaRPr kumimoji="1" lang="en-US" altLang="ja-JP" sz="1600" b="1" dirty="0"/>
          </a:p>
          <a:p>
            <a:endParaRPr kumimoji="1" lang="en-US" altLang="ja-JP" sz="1600" b="1" dirty="0"/>
          </a:p>
          <a:p>
            <a:r>
              <a:rPr kumimoji="1" lang="en-US" altLang="ja-JP" sz="1600" b="1" u="sng" dirty="0"/>
              <a:t>※</a:t>
            </a:r>
            <a:r>
              <a:rPr kumimoji="1" lang="ja-JP" altLang="en-US" sz="1600" b="1" u="sng" dirty="0"/>
              <a:t>卒業済みである「学内進学前」の学生情報が登録され、「学内進学前」の証明書を申請することが可能となる</a:t>
            </a:r>
            <a:r>
              <a:rPr kumimoji="1" lang="ja-JP" altLang="en-US" sz="1600" b="1" dirty="0"/>
              <a:t>。</a:t>
            </a:r>
            <a:endParaRPr kumimoji="1" lang="en-US" altLang="ja-JP" sz="1600" b="1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0AFDB3-3DD0-4B86-A01E-44BDE0EA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9/23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26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E8C71EA-862C-499F-9EBE-19127F3D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5" y="163773"/>
            <a:ext cx="7175167" cy="627797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1578009-630F-402C-861A-7E110C28B6AB}"/>
              </a:ext>
            </a:extLst>
          </p:cNvPr>
          <p:cNvSpPr/>
          <p:nvPr/>
        </p:nvSpPr>
        <p:spPr>
          <a:xfrm>
            <a:off x="3928090" y="655328"/>
            <a:ext cx="848625" cy="272719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21626BE-A2DA-4BBA-8C83-E827A5AC2D9D}"/>
              </a:ext>
            </a:extLst>
          </p:cNvPr>
          <p:cNvSpPr/>
          <p:nvPr/>
        </p:nvSpPr>
        <p:spPr>
          <a:xfrm>
            <a:off x="3484395" y="1070921"/>
            <a:ext cx="4622375" cy="64869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963297D5-0E23-4C72-BC1F-E64923E4DDFC}"/>
              </a:ext>
            </a:extLst>
          </p:cNvPr>
          <p:cNvSpPr txBox="1"/>
          <p:nvPr/>
        </p:nvSpPr>
        <p:spPr>
          <a:xfrm>
            <a:off x="4085030" y="2538296"/>
            <a:ext cx="5864321" cy="162446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卒業生（学内進学者）ログイン画面にて、登録したメールアドレス及び先ほどメールに届いた初期パスワードを入力する。</a:t>
            </a:r>
            <a:endParaRPr kumimoji="1" lang="en-US" altLang="ja-JP" sz="1600" b="1" dirty="0"/>
          </a:p>
          <a:p>
            <a:endParaRPr kumimoji="1" lang="en-US" altLang="ja-JP" sz="1600" b="1" dirty="0"/>
          </a:p>
          <a:p>
            <a:r>
              <a:rPr kumimoji="1" lang="en-US" altLang="ja-JP" sz="1600" b="1" u="sng" dirty="0"/>
              <a:t>※</a:t>
            </a:r>
            <a:r>
              <a:rPr kumimoji="1" lang="ja-JP" altLang="en-US" sz="1600" b="1" u="sng" dirty="0"/>
              <a:t>第２パスワードは次のパスワード設定で設定するため、空欄のままログインする</a:t>
            </a:r>
            <a:r>
              <a:rPr kumimoji="1" lang="ja-JP" altLang="en-US" sz="1600" b="1" dirty="0"/>
              <a:t>。</a:t>
            </a:r>
            <a:endParaRPr kumimoji="1" lang="en-US" altLang="ja-JP" sz="1600" b="1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3C8EA4D-D47C-4300-A925-72B3582FFF6A}"/>
              </a:ext>
            </a:extLst>
          </p:cNvPr>
          <p:cNvSpPr/>
          <p:nvPr/>
        </p:nvSpPr>
        <p:spPr>
          <a:xfrm>
            <a:off x="7710985" y="4763069"/>
            <a:ext cx="760910" cy="266131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50A067E-8D6A-4370-9011-82A22303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10/23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5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91886B4-20B9-4072-8441-6E1CE05B4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22"/>
          <a:stretch/>
        </p:blipFill>
        <p:spPr>
          <a:xfrm>
            <a:off x="1582134" y="186771"/>
            <a:ext cx="8980108" cy="648445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96F3117-51C8-4CD5-A627-95F9200F70F4}"/>
              </a:ext>
            </a:extLst>
          </p:cNvPr>
          <p:cNvSpPr/>
          <p:nvPr/>
        </p:nvSpPr>
        <p:spPr>
          <a:xfrm>
            <a:off x="3167062" y="1120519"/>
            <a:ext cx="5826126" cy="182562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1CBB1FC-DD7C-4624-8F74-6396AAC02E47}"/>
              </a:ext>
            </a:extLst>
          </p:cNvPr>
          <p:cNvSpPr/>
          <p:nvPr/>
        </p:nvSpPr>
        <p:spPr>
          <a:xfrm>
            <a:off x="2720050" y="4039737"/>
            <a:ext cx="2834589" cy="1187356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4FC9B60-3BE9-4C1B-85E1-94F7729AB13D}"/>
              </a:ext>
            </a:extLst>
          </p:cNvPr>
          <p:cNvSpPr/>
          <p:nvPr/>
        </p:nvSpPr>
        <p:spPr>
          <a:xfrm>
            <a:off x="8612187" y="5488812"/>
            <a:ext cx="762001" cy="396875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80B3F7-0171-4E1D-8735-C544E00937C6}"/>
              </a:ext>
            </a:extLst>
          </p:cNvPr>
          <p:cNvSpPr txBox="1"/>
          <p:nvPr/>
        </p:nvSpPr>
        <p:spPr>
          <a:xfrm>
            <a:off x="5986159" y="3126313"/>
            <a:ext cx="5068527" cy="1472984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ご希望のパスワード及び第２パスワードを設定する。</a:t>
            </a:r>
            <a:br>
              <a:rPr kumimoji="1" lang="en-US" altLang="ja-JP" sz="1600" b="1" dirty="0"/>
            </a:br>
            <a:endParaRPr kumimoji="1" lang="en-US" altLang="ja-JP" sz="1600" b="1" dirty="0"/>
          </a:p>
          <a:p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記載のルールに従い設定する。</a:t>
            </a:r>
            <a:endParaRPr kumimoji="1" lang="en-US" altLang="ja-JP" sz="1600" b="1" dirty="0"/>
          </a:p>
          <a:p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今後、ログイン時にパスワード及び第２パスワード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両方の入力が必要となる。</a:t>
            </a:r>
            <a:endParaRPr kumimoji="1" lang="en-US" altLang="ja-JP" sz="1600" b="1" dirty="0"/>
          </a:p>
          <a:p>
            <a:endParaRPr kumimoji="1" lang="en-US" altLang="ja-JP" sz="1400" b="1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A562E1D6-5CB2-40AE-9E0E-D77FD15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11/23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0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86D2DE-68EC-4880-B4E9-B3D2D8F1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01" y="501618"/>
            <a:ext cx="10189797" cy="6146709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427449D-4414-4856-AF0E-E3E4930CCEF7}"/>
              </a:ext>
            </a:extLst>
          </p:cNvPr>
          <p:cNvSpPr/>
          <p:nvPr/>
        </p:nvSpPr>
        <p:spPr>
          <a:xfrm>
            <a:off x="8305939" y="1555846"/>
            <a:ext cx="2284724" cy="20210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63EC1605-1E7E-4CFC-A55C-8AC1DD3F59DC}"/>
              </a:ext>
            </a:extLst>
          </p:cNvPr>
          <p:cNvSpPr txBox="1"/>
          <p:nvPr/>
        </p:nvSpPr>
        <p:spPr>
          <a:xfrm>
            <a:off x="4640239" y="3574972"/>
            <a:ext cx="5643010" cy="1525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設定マークの</a:t>
            </a:r>
            <a:r>
              <a:rPr kumimoji="1" lang="ja-JP" altLang="en-US" sz="1600" b="1" u="sng" dirty="0"/>
              <a:t>学籍番号追加登録</a:t>
            </a:r>
            <a:r>
              <a:rPr kumimoji="1" lang="ja-JP" altLang="en-US" sz="1600" b="1" dirty="0"/>
              <a:t>にて、現在（学内進学後）の学籍情報を追加する。</a:t>
            </a:r>
            <a:endParaRPr kumimoji="1" lang="en-US" altLang="ja-JP" sz="1600" b="1" dirty="0"/>
          </a:p>
          <a:p>
            <a:br>
              <a:rPr kumimoji="1" lang="en-US" altLang="ja-JP" sz="1600" b="1" dirty="0"/>
            </a:br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こちらの設定画面により、登録済みのメールアドレスやパスワード、第２パスワードを変更できる。</a:t>
            </a:r>
            <a:endParaRPr kumimoji="1" lang="en-US" altLang="ja-JP" sz="16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A9A9B71-EE2E-40F1-8D10-0B073A819EE7}"/>
              </a:ext>
            </a:extLst>
          </p:cNvPr>
          <p:cNvSpPr/>
          <p:nvPr/>
        </p:nvSpPr>
        <p:spPr>
          <a:xfrm>
            <a:off x="10084410" y="580556"/>
            <a:ext cx="397676" cy="338996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DC65D6-BA90-4858-B67E-DD9E6451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12/23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19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B20BA68-5EAE-4432-8520-43655B71E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32"/>
          <a:stretch/>
        </p:blipFill>
        <p:spPr>
          <a:xfrm>
            <a:off x="897339" y="122830"/>
            <a:ext cx="10397322" cy="514520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AD3F838-2771-471B-AB52-6295A251B83A}"/>
              </a:ext>
            </a:extLst>
          </p:cNvPr>
          <p:cNvSpPr/>
          <p:nvPr/>
        </p:nvSpPr>
        <p:spPr>
          <a:xfrm>
            <a:off x="8051497" y="3821668"/>
            <a:ext cx="655775" cy="533032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24B9EB08-9E49-4886-904F-7F28BAE7D355}"/>
              </a:ext>
            </a:extLst>
          </p:cNvPr>
          <p:cNvSpPr txBox="1"/>
          <p:nvPr/>
        </p:nvSpPr>
        <p:spPr>
          <a:xfrm>
            <a:off x="4101143" y="4735004"/>
            <a:ext cx="4797197" cy="533032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baseline="0" dirty="0"/>
              <a:t>送信ボタンを選択して、学籍番号追加申請を行う</a:t>
            </a:r>
            <a:r>
              <a:rPr kumimoji="1" lang="ja-JP" altLang="en-US" sz="1400" b="1" baseline="0" dirty="0"/>
              <a:t>。</a:t>
            </a:r>
            <a:endParaRPr kumimoji="1" lang="en-US" altLang="ja-JP" sz="1400" b="1" baseline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592D73-F046-43B0-8F2C-4C0ACB43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13/23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1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F2F41E0-6BEF-45A4-83E9-4FC16FF9A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87"/>
          <a:stretch/>
        </p:blipFill>
        <p:spPr>
          <a:xfrm>
            <a:off x="1453355" y="351584"/>
            <a:ext cx="9285290" cy="597749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BD6C4B7-9920-46E8-B8E2-35E450DA7E05}"/>
              </a:ext>
            </a:extLst>
          </p:cNvPr>
          <p:cNvSpPr/>
          <p:nvPr/>
        </p:nvSpPr>
        <p:spPr>
          <a:xfrm>
            <a:off x="1971812" y="1699091"/>
            <a:ext cx="7127364" cy="67233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574FA2-51D6-48B5-8168-B0283CA29309}"/>
              </a:ext>
            </a:extLst>
          </p:cNvPr>
          <p:cNvSpPr txBox="1"/>
          <p:nvPr/>
        </p:nvSpPr>
        <p:spPr>
          <a:xfrm>
            <a:off x="3967955" y="3003536"/>
            <a:ext cx="5409127" cy="931969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登録したメールアドレスに学籍番号追加の確認メールが届くので、添付の</a:t>
            </a:r>
            <a:r>
              <a:rPr kumimoji="1" lang="en-US" altLang="ja-JP" sz="1600" b="1" dirty="0"/>
              <a:t>URL</a:t>
            </a:r>
            <a:r>
              <a:rPr kumimoji="1" lang="ja-JP" altLang="en-US" sz="1600" b="1" dirty="0"/>
              <a:t>にアクセスして、学籍番号追加申請を行う。</a:t>
            </a:r>
            <a:endParaRPr kumimoji="1" lang="en-US" altLang="ja-JP" sz="1600" b="1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5DC572-984D-4C5A-9460-D672D5AF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14/23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24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63A285-A65C-4063-93F0-4062640A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35" y="389604"/>
            <a:ext cx="8308488" cy="6011195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DD3FF84-05FD-4363-878B-6EE6D32338E4}"/>
              </a:ext>
            </a:extLst>
          </p:cNvPr>
          <p:cNvSpPr/>
          <p:nvPr/>
        </p:nvSpPr>
        <p:spPr>
          <a:xfrm>
            <a:off x="3433762" y="1292799"/>
            <a:ext cx="5521325" cy="3368848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DCD58EA-6BDA-442A-84B1-9635A81ED127}"/>
              </a:ext>
            </a:extLst>
          </p:cNvPr>
          <p:cNvSpPr/>
          <p:nvPr/>
        </p:nvSpPr>
        <p:spPr>
          <a:xfrm>
            <a:off x="8471647" y="4734686"/>
            <a:ext cx="483440" cy="366231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93A7671D-49AA-468A-90E5-D52DE8DC31F9}"/>
              </a:ext>
            </a:extLst>
          </p:cNvPr>
          <p:cNvSpPr txBox="1"/>
          <p:nvPr/>
        </p:nvSpPr>
        <p:spPr>
          <a:xfrm>
            <a:off x="2751137" y="4917801"/>
            <a:ext cx="5521325" cy="1081246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/>
              <a:t>現在（学内進学後）の学籍情報について、</a:t>
            </a:r>
            <a:r>
              <a:rPr kumimoji="1" lang="ja-JP" altLang="ja-JP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赤枠内が必須となるため必ず入力</a:t>
            </a:r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して学籍情報を登録する</a:t>
            </a:r>
            <a:r>
              <a:rPr kumimoji="1" lang="ja-JP" altLang="ja-JP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kumimoji="1" lang="en-US" altLang="ja-JP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※</a:t>
            </a:r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卒業（修了）年月は見込みの年月を登録する。</a:t>
            </a:r>
            <a:endParaRPr kumimoji="1" lang="en-US" altLang="ja-JP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400" b="1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2B64DF-374B-452C-9881-BE0FD807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15/23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9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D4EAE4-0572-4CE7-8D1D-9EF3539C1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22"/>
          <a:stretch/>
        </p:blipFill>
        <p:spPr>
          <a:xfrm>
            <a:off x="1648912" y="299591"/>
            <a:ext cx="9037018" cy="620502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84CC538-D87B-4553-BE62-0DE5F4BEB5C8}"/>
              </a:ext>
            </a:extLst>
          </p:cNvPr>
          <p:cNvSpPr/>
          <p:nvPr/>
        </p:nvSpPr>
        <p:spPr>
          <a:xfrm>
            <a:off x="1978177" y="2815434"/>
            <a:ext cx="3956458" cy="78837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6F0ABDC2-8305-4290-B73F-988535153BCB}"/>
              </a:ext>
            </a:extLst>
          </p:cNvPr>
          <p:cNvSpPr txBox="1"/>
          <p:nvPr/>
        </p:nvSpPr>
        <p:spPr>
          <a:xfrm>
            <a:off x="2725270" y="4293620"/>
            <a:ext cx="7960660" cy="1443762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数日以内に大学から登録したメールアドレスに学籍番号追加の利用申請結果が届く。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学内進学前及び学内進学後（現在）の在籍情報がアカウントに追加され、</a:t>
            </a:r>
            <a:r>
              <a:rPr kumimoji="1" lang="ja-JP" altLang="ja-JP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学内進学前</a:t>
            </a:r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kumimoji="1" lang="ja-JP" altLang="ja-JP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び学内進学後（現在）</a:t>
            </a:r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の証明書が発行申請可能となる。</a:t>
            </a:r>
            <a:endParaRPr kumimoji="1" lang="en-US" altLang="ja-JP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（例）学内進学前の学部時代、学内進学後（現在）の修士における証明書が発行可能</a:t>
            </a:r>
            <a:endParaRPr kumimoji="1" lang="en-US" altLang="ja-JP" sz="16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5D4D61-F565-44A7-A214-408BE946D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52" y="3218249"/>
            <a:ext cx="917729" cy="281239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9FCF1-252D-4903-8A19-C911D7C2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16/23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48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4720A72-1EE4-4F29-A243-7DEFB216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75" y="753646"/>
            <a:ext cx="9019743" cy="565550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0834281-DB93-41F3-8184-480EF3E1B8AA}"/>
              </a:ext>
            </a:extLst>
          </p:cNvPr>
          <p:cNvSpPr/>
          <p:nvPr/>
        </p:nvSpPr>
        <p:spPr>
          <a:xfrm>
            <a:off x="3446445" y="2016286"/>
            <a:ext cx="3904614" cy="787578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D698F0-D61F-4139-9433-1A91DCC621AB}"/>
              </a:ext>
            </a:extLst>
          </p:cNvPr>
          <p:cNvSpPr txBox="1"/>
          <p:nvPr/>
        </p:nvSpPr>
        <p:spPr>
          <a:xfrm>
            <a:off x="3761629" y="3222022"/>
            <a:ext cx="4848034" cy="1927606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証明書の申請にあたり、発行種別を選択する。</a:t>
            </a:r>
            <a:endParaRPr kumimoji="1" lang="en-US" altLang="ja-JP" sz="1600" b="1" dirty="0"/>
          </a:p>
          <a:p>
            <a:endParaRPr kumimoji="1" lang="en-US" altLang="ja-JP" sz="1600" b="1" dirty="0"/>
          </a:p>
          <a:p>
            <a:r>
              <a:rPr kumimoji="1" lang="ja-JP" altLang="en-US" sz="1600" b="1" dirty="0"/>
              <a:t>①コンビニ：システム利用料及び印刷料が必要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②学内印刷：学内の証明書自動発行機で無料発行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③郵送：システム利用料及び郵送料が必要</a:t>
            </a:r>
            <a:endParaRPr kumimoji="1" lang="en-US" altLang="ja-JP" sz="1600" b="1" dirty="0"/>
          </a:p>
          <a:p>
            <a:endParaRPr kumimoji="1" lang="en-US" altLang="ja-JP" sz="1600" b="1" dirty="0"/>
          </a:p>
          <a:p>
            <a:r>
              <a:rPr kumimoji="1" lang="ja-JP" altLang="en-US" sz="1600" b="1" dirty="0"/>
              <a:t>・オンライン送付は対応しておりません。</a:t>
            </a:r>
            <a:endParaRPr kumimoji="1" lang="en-US" altLang="ja-JP" sz="1600" b="1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F0E9C4-3E97-4484-89C7-F071FEE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17/23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43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CB12DD3-EB84-4EB1-AB92-C2B51BABD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" r="10882" b="12485"/>
          <a:stretch/>
        </p:blipFill>
        <p:spPr>
          <a:xfrm>
            <a:off x="1521324" y="290137"/>
            <a:ext cx="9149351" cy="5868616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45B4ABA-0696-4210-8540-CBE6C34F96FF}"/>
              </a:ext>
            </a:extLst>
          </p:cNvPr>
          <p:cNvSpPr/>
          <p:nvPr/>
        </p:nvSpPr>
        <p:spPr>
          <a:xfrm>
            <a:off x="3195636" y="3491288"/>
            <a:ext cx="5800725" cy="380998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10BC548-7D5D-4C19-B4C2-1AD70C15320A}"/>
              </a:ext>
            </a:extLst>
          </p:cNvPr>
          <p:cNvSpPr/>
          <p:nvPr/>
        </p:nvSpPr>
        <p:spPr>
          <a:xfrm>
            <a:off x="8442162" y="4894485"/>
            <a:ext cx="638175" cy="380998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" name="テキスト ボックス 18">
            <a:extLst>
              <a:ext uri="{FF2B5EF4-FFF2-40B4-BE49-F238E27FC236}">
                <a16:creationId xmlns:a16="http://schemas.microsoft.com/office/drawing/2014/main" id="{3D46994B-C249-42D7-B4FD-B0CF797F91CF}"/>
              </a:ext>
            </a:extLst>
          </p:cNvPr>
          <p:cNvSpPr txBox="1"/>
          <p:nvPr/>
        </p:nvSpPr>
        <p:spPr>
          <a:xfrm>
            <a:off x="6087767" y="487141"/>
            <a:ext cx="4540840" cy="1587191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/>
              <a:t>「学籍番号」タブの切り替えで、必要な証明書の学籍情報を選択する。</a:t>
            </a:r>
            <a:endParaRPr kumimoji="1" lang="en-US" altLang="ja-JP" sz="1400" b="1" dirty="0"/>
          </a:p>
          <a:p>
            <a:r>
              <a:rPr lang="ja-JP" altLang="en-US" sz="1400" b="1" dirty="0"/>
              <a:t>学籍番号末尾のアルファベットで所属種別を区別する。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kumimoji="1" lang="ja-JP" altLang="en-US" sz="1400" b="1" dirty="0"/>
              <a:t>（例）</a:t>
            </a:r>
            <a:r>
              <a:rPr kumimoji="1" lang="en-US" altLang="ja-JP" sz="1400" b="1" dirty="0"/>
              <a:t>26500000B</a:t>
            </a:r>
            <a:r>
              <a:rPr kumimoji="1" lang="ja-JP" altLang="en-US" sz="1400" b="1" dirty="0"/>
              <a:t>　学部</a:t>
            </a:r>
            <a:endParaRPr kumimoji="1" lang="en-US" altLang="ja-JP" sz="1400" b="1" dirty="0"/>
          </a:p>
          <a:p>
            <a:r>
              <a:rPr lang="ja-JP" altLang="en-US" sz="1400" b="1" dirty="0"/>
              <a:t>　　　</a:t>
            </a:r>
            <a:r>
              <a:rPr lang="en-US" altLang="ja-JP" sz="1400" b="1" dirty="0"/>
              <a:t>26500000M</a:t>
            </a:r>
            <a:r>
              <a:rPr lang="ja-JP" altLang="en-US" sz="1400" b="1" dirty="0"/>
              <a:t>   修士</a:t>
            </a:r>
            <a:endParaRPr lang="en-US" altLang="ja-JP" sz="1400" b="1" dirty="0"/>
          </a:p>
          <a:p>
            <a:r>
              <a:rPr kumimoji="1" lang="ja-JP" altLang="en-US" sz="1400" b="1" dirty="0"/>
              <a:t>　　　</a:t>
            </a:r>
            <a:r>
              <a:rPr kumimoji="1" lang="en-US" altLang="ja-JP" sz="1400" b="1" dirty="0"/>
              <a:t>26500000D</a:t>
            </a:r>
            <a:r>
              <a:rPr kumimoji="1" lang="ja-JP" altLang="en-US" sz="1400" b="1" dirty="0"/>
              <a:t>　博士</a:t>
            </a:r>
            <a:endParaRPr kumimoji="1" lang="en-US" altLang="ja-JP" sz="1400" b="1" dirty="0"/>
          </a:p>
          <a:p>
            <a:endParaRPr kumimoji="1" lang="en-US" altLang="ja-JP" sz="1400" b="1" dirty="0"/>
          </a:p>
        </p:txBody>
      </p:sp>
      <p:sp>
        <p:nvSpPr>
          <p:cNvPr id="8" name="テキスト ボックス 19">
            <a:extLst>
              <a:ext uri="{FF2B5EF4-FFF2-40B4-BE49-F238E27FC236}">
                <a16:creationId xmlns:a16="http://schemas.microsoft.com/office/drawing/2014/main" id="{C5934ECF-49C6-4E43-84D5-CC4EFCDC5544}"/>
              </a:ext>
            </a:extLst>
          </p:cNvPr>
          <p:cNvSpPr txBox="1"/>
          <p:nvPr/>
        </p:nvSpPr>
        <p:spPr>
          <a:xfrm>
            <a:off x="3738283" y="4623599"/>
            <a:ext cx="4527175" cy="1631113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必要な証明書の部数を選択して、次に進む。</a:t>
            </a:r>
            <a:endParaRPr kumimoji="1" lang="en-US" altLang="ja-JP" sz="1600" b="1" dirty="0"/>
          </a:p>
          <a:p>
            <a:endParaRPr kumimoji="1" lang="en-US" altLang="ja-JP" sz="1600" b="1" dirty="0"/>
          </a:p>
          <a:p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学内進学前とが学内進学後（現在）の証明書</a:t>
            </a:r>
            <a:endParaRPr kumimoji="1" lang="en-US" altLang="ja-JP" sz="1600" b="1" dirty="0"/>
          </a:p>
          <a:p>
            <a:r>
              <a:rPr lang="ja-JP" altLang="en-US" sz="1600" b="1" dirty="0"/>
              <a:t>　</a:t>
            </a:r>
            <a:r>
              <a:rPr kumimoji="1" lang="ja-JP" altLang="en-US" sz="1600" b="1" dirty="0"/>
              <a:t>を同時に申請することはできないため、</a:t>
            </a:r>
            <a:endParaRPr kumimoji="1" lang="en-US" altLang="ja-JP" sz="1600" b="1" dirty="0"/>
          </a:p>
          <a:p>
            <a:r>
              <a:rPr lang="ja-JP" altLang="en-US" sz="1600" b="1" dirty="0"/>
              <a:t>　</a:t>
            </a:r>
            <a:r>
              <a:rPr kumimoji="1" lang="ja-JP" altLang="en-US" sz="1600" b="1" dirty="0"/>
              <a:t>上部「学籍番号」タブを切り替えてそれぞれ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申請する。</a:t>
            </a:r>
            <a:endParaRPr kumimoji="1" lang="en-US" altLang="ja-JP" sz="1600" b="1" dirty="0"/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D4238656-CA38-4FAE-9D66-D23DEDEE6C7F}"/>
              </a:ext>
            </a:extLst>
          </p:cNvPr>
          <p:cNvSpPr txBox="1"/>
          <p:nvPr/>
        </p:nvSpPr>
        <p:spPr>
          <a:xfrm>
            <a:off x="3738283" y="1406240"/>
            <a:ext cx="789454" cy="2286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/>
              <a:t>26500000M</a:t>
            </a:r>
            <a:endParaRPr kumimoji="1" lang="ja-JP" altLang="en-US" sz="8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D683A1D-8C5E-49A7-84D7-AFADCA9DF939}"/>
              </a:ext>
            </a:extLst>
          </p:cNvPr>
          <p:cNvSpPr/>
          <p:nvPr/>
        </p:nvSpPr>
        <p:spPr>
          <a:xfrm>
            <a:off x="3195637" y="1280737"/>
            <a:ext cx="1232928" cy="380998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AA2A0C3B-C656-4BED-B023-0E73470B6089}"/>
              </a:ext>
            </a:extLst>
          </p:cNvPr>
          <p:cNvSpPr txBox="1"/>
          <p:nvPr/>
        </p:nvSpPr>
        <p:spPr>
          <a:xfrm>
            <a:off x="5001902" y="1402414"/>
            <a:ext cx="789454" cy="2286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>
                <a:solidFill>
                  <a:srgbClr val="0070C0"/>
                </a:solidFill>
              </a:rPr>
              <a:t>26500000B</a:t>
            </a:r>
            <a:endParaRPr kumimoji="1" lang="ja-JP" altLang="en-US" sz="800" dirty="0">
              <a:solidFill>
                <a:srgbClr val="0070C0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40E3BFF-7555-4BAC-9C04-7BC3B2C18DBF}"/>
              </a:ext>
            </a:extLst>
          </p:cNvPr>
          <p:cNvSpPr/>
          <p:nvPr/>
        </p:nvSpPr>
        <p:spPr>
          <a:xfrm>
            <a:off x="4527737" y="1286244"/>
            <a:ext cx="1232928" cy="380998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285BD9-9C37-44E7-B9E7-6E3BBBB7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18/23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0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D184121-B906-44AA-BA65-2AA7B662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87" y="413803"/>
            <a:ext cx="7878026" cy="6030393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AA0D522-37AD-49C0-BC9C-34BF47EAE537}"/>
              </a:ext>
            </a:extLst>
          </p:cNvPr>
          <p:cNvSpPr/>
          <p:nvPr/>
        </p:nvSpPr>
        <p:spPr>
          <a:xfrm>
            <a:off x="5505332" y="5349922"/>
            <a:ext cx="2574142" cy="42308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ED61F021-C107-46C2-9A2B-CAC92816AFE6}"/>
              </a:ext>
            </a:extLst>
          </p:cNvPr>
          <p:cNvSpPr txBox="1"/>
          <p:nvPr/>
        </p:nvSpPr>
        <p:spPr>
          <a:xfrm>
            <a:off x="5254702" y="4564973"/>
            <a:ext cx="3075402" cy="621176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「学内進学した学生はこちら」を選択する。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485D2D-B8B0-4037-B560-83CE31A3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10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B14797-B35D-CEE7-3E63-B25BDF3B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591"/>
            <a:ext cx="12192000" cy="5027711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2F46AD9-EB2D-4469-AB99-6B1530D6F6E3}"/>
              </a:ext>
            </a:extLst>
          </p:cNvPr>
          <p:cNvSpPr/>
          <p:nvPr/>
        </p:nvSpPr>
        <p:spPr>
          <a:xfrm>
            <a:off x="2680307" y="3357282"/>
            <a:ext cx="6831386" cy="874059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D695958-521D-40B3-B164-EBB91F8F579C}"/>
              </a:ext>
            </a:extLst>
          </p:cNvPr>
          <p:cNvSpPr/>
          <p:nvPr/>
        </p:nvSpPr>
        <p:spPr>
          <a:xfrm>
            <a:off x="8885703" y="4697506"/>
            <a:ext cx="625989" cy="396314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A0A75A62-A02C-4855-BDDF-385B934C1E8E}"/>
              </a:ext>
            </a:extLst>
          </p:cNvPr>
          <p:cNvSpPr txBox="1"/>
          <p:nvPr/>
        </p:nvSpPr>
        <p:spPr>
          <a:xfrm>
            <a:off x="3729317" y="4401485"/>
            <a:ext cx="4551407" cy="1604868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発行種別を「コンビニ」または「郵送」を選択した場合、システム利用手数料が必要となる。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お支払い方法を選択して次に進む。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お支払い方法：</a:t>
            </a:r>
            <a:r>
              <a:rPr kumimoji="1" lang="en-US" altLang="ja-JP" sz="1600" b="1" dirty="0" err="1"/>
              <a:t>PayPay</a:t>
            </a:r>
            <a:r>
              <a:rPr kumimoji="1" lang="en-US" altLang="ja-JP" sz="1600" b="1" dirty="0"/>
              <a:t>, </a:t>
            </a:r>
            <a:r>
              <a:rPr kumimoji="1" lang="ja-JP" altLang="en-US" sz="1600" b="1" dirty="0"/>
              <a:t>クレジットカード</a:t>
            </a:r>
            <a:endParaRPr kumimoji="1" lang="en-US" altLang="ja-JP" sz="1600" b="1" dirty="0"/>
          </a:p>
          <a:p>
            <a:endParaRPr kumimoji="1" lang="en-US" altLang="ja-JP" sz="1600" b="1" dirty="0"/>
          </a:p>
          <a:p>
            <a:r>
              <a:rPr kumimoji="1" lang="en-US" altLang="ja-JP" sz="1600" b="1" dirty="0"/>
              <a:t>※</a:t>
            </a:r>
            <a:r>
              <a:rPr lang="ja-JP" altLang="en-US" sz="1600" b="1" dirty="0"/>
              <a:t>学内証明書自動発行機での発行は無料。</a:t>
            </a:r>
            <a:endParaRPr kumimoji="1" lang="en-US" altLang="ja-JP" sz="1600" b="1" dirty="0"/>
          </a:p>
          <a:p>
            <a:endParaRPr kumimoji="1" lang="en-US" altLang="ja-JP" sz="1400" b="1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32E0D39-1892-45D9-AEBB-16D26495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19/23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29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882DCB-281B-D567-A202-53A690E6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308757"/>
            <a:ext cx="11779624" cy="557901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CA55B31-00B6-456A-B096-B802CBC42C1B}"/>
              </a:ext>
            </a:extLst>
          </p:cNvPr>
          <p:cNvSpPr/>
          <p:nvPr/>
        </p:nvSpPr>
        <p:spPr>
          <a:xfrm>
            <a:off x="2668680" y="970228"/>
            <a:ext cx="6878732" cy="3709347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8011749A-EE7F-4A3D-AA5D-3ADCBB78721C}"/>
              </a:ext>
            </a:extLst>
          </p:cNvPr>
          <p:cNvSpPr txBox="1"/>
          <p:nvPr/>
        </p:nvSpPr>
        <p:spPr>
          <a:xfrm>
            <a:off x="3026708" y="1519144"/>
            <a:ext cx="855009" cy="215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>
                <a:solidFill>
                  <a:sysClr val="windowText" lastClr="000000"/>
                </a:solidFill>
              </a:rPr>
              <a:t>26500000M</a:t>
            </a:r>
            <a:endParaRPr kumimoji="1" lang="ja-JP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7" name="テキスト ボックス 11">
            <a:extLst>
              <a:ext uri="{FF2B5EF4-FFF2-40B4-BE49-F238E27FC236}">
                <a16:creationId xmlns:a16="http://schemas.microsoft.com/office/drawing/2014/main" id="{5D37385B-4E8F-4A70-99D3-098C068A49BF}"/>
              </a:ext>
            </a:extLst>
          </p:cNvPr>
          <p:cNvSpPr txBox="1"/>
          <p:nvPr/>
        </p:nvSpPr>
        <p:spPr>
          <a:xfrm>
            <a:off x="4591050" y="4921907"/>
            <a:ext cx="3764056" cy="9216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baseline="0" dirty="0"/>
              <a:t>申請内容を確認して、申請へ進む</a:t>
            </a:r>
            <a:r>
              <a:rPr kumimoji="1" lang="ja-JP" altLang="en-US" sz="1400" b="1" baseline="0" dirty="0"/>
              <a:t>。</a:t>
            </a:r>
            <a:endParaRPr kumimoji="1" lang="en-US" altLang="ja-JP" sz="1400" b="1" baseline="0" dirty="0"/>
          </a:p>
          <a:p>
            <a:r>
              <a:rPr lang="ja-JP" altLang="en-US" sz="1600" b="1" dirty="0"/>
              <a:t>システム利用手数料が必要な場合は、決済画面へ遷移する。</a:t>
            </a:r>
            <a:endParaRPr kumimoji="1" lang="en-US" altLang="ja-JP" sz="1600" b="1" baseline="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FA87650-532D-4C7A-87C1-B211536C383B}"/>
              </a:ext>
            </a:extLst>
          </p:cNvPr>
          <p:cNvSpPr/>
          <p:nvPr/>
        </p:nvSpPr>
        <p:spPr>
          <a:xfrm>
            <a:off x="8861050" y="4724968"/>
            <a:ext cx="516031" cy="393879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27D85BE-C87D-454F-981F-CC741EB4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5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F3932F0-8F9B-00D8-0E4B-5ACCE123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646"/>
            <a:ext cx="12192000" cy="486885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2941105-9964-4070-BB45-7A1C60F15032}"/>
              </a:ext>
            </a:extLst>
          </p:cNvPr>
          <p:cNvSpPr/>
          <p:nvPr/>
        </p:nvSpPr>
        <p:spPr>
          <a:xfrm>
            <a:off x="8355104" y="3657600"/>
            <a:ext cx="1255059" cy="385482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A83116AB-3755-4A8B-9585-63113B47CD4E}"/>
              </a:ext>
            </a:extLst>
          </p:cNvPr>
          <p:cNvSpPr txBox="1"/>
          <p:nvPr/>
        </p:nvSpPr>
        <p:spPr>
          <a:xfrm>
            <a:off x="2402542" y="4238355"/>
            <a:ext cx="7368988" cy="171421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baseline="0" dirty="0"/>
              <a:t>証明書の印刷予約が完了となる。</a:t>
            </a:r>
            <a:endParaRPr kumimoji="1" lang="en-US" altLang="ja-JP" sz="1600" b="1" baseline="0" dirty="0"/>
          </a:p>
          <a:p>
            <a:endParaRPr kumimoji="1" lang="en-US" altLang="ja-JP" sz="1600" b="1" baseline="0" dirty="0"/>
          </a:p>
          <a:p>
            <a:r>
              <a:rPr kumimoji="1" lang="en-US" altLang="ja-JP" sz="1600" b="1" baseline="0" dirty="0"/>
              <a:t>※</a:t>
            </a:r>
            <a:r>
              <a:rPr kumimoji="1" lang="ja-JP" altLang="en-US" sz="1600" b="1" baseline="0" dirty="0"/>
              <a:t>「明細を確認する」に進むと、証明書発行に必要な印刷番号（予約番号）</a:t>
            </a:r>
            <a:br>
              <a:rPr kumimoji="1" lang="en-US" altLang="ja-JP" sz="1600" b="1" baseline="0" dirty="0"/>
            </a:br>
            <a:r>
              <a:rPr kumimoji="1" lang="ja-JP" altLang="en-US" sz="1600" b="1" baseline="0" dirty="0"/>
              <a:t>　　が確認できる。（次頁にて確認）</a:t>
            </a:r>
            <a:endParaRPr kumimoji="1" lang="en-US" altLang="ja-JP" sz="1600" b="1" baseline="0" dirty="0"/>
          </a:p>
          <a:p>
            <a:endParaRPr kumimoji="1" lang="en-US" altLang="ja-JP" sz="1600" b="1" baseline="0" dirty="0"/>
          </a:p>
          <a:p>
            <a:r>
              <a:rPr kumimoji="1" lang="en-US" altLang="ja-JP" sz="1600" b="1" baseline="0" dirty="0"/>
              <a:t>※</a:t>
            </a:r>
            <a:r>
              <a:rPr kumimoji="1" lang="ja-JP" altLang="en-US" sz="1600" b="1" baseline="0" dirty="0"/>
              <a:t>「続けて申請する」を選択すると、他の所属種別の証明書発行申請を行える。</a:t>
            </a:r>
            <a:endParaRPr kumimoji="1" lang="en-US" altLang="ja-JP" sz="1600" b="1" baseline="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DA83476-D80B-47CC-A58A-4C2B39D78CD4}"/>
              </a:ext>
            </a:extLst>
          </p:cNvPr>
          <p:cNvSpPr/>
          <p:nvPr/>
        </p:nvSpPr>
        <p:spPr>
          <a:xfrm>
            <a:off x="2572872" y="3652145"/>
            <a:ext cx="1255059" cy="385482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1D66E2A-BDB1-432A-A242-A6DE300F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21/23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63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9ACA38B-2C58-96C5-8F1A-7010E3F8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" y="221945"/>
            <a:ext cx="11187953" cy="5269635"/>
          </a:xfrm>
          <a:prstGeom prst="rect">
            <a:avLst/>
          </a:prstGeom>
        </p:spPr>
      </p:pic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4EF19640-2C49-4DD1-9EB2-B149EA906410}"/>
              </a:ext>
            </a:extLst>
          </p:cNvPr>
          <p:cNvSpPr txBox="1"/>
          <p:nvPr/>
        </p:nvSpPr>
        <p:spPr>
          <a:xfrm>
            <a:off x="2139201" y="4118909"/>
            <a:ext cx="855009" cy="2159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>
                <a:solidFill>
                  <a:sysClr val="windowText" lastClr="000000"/>
                </a:solidFill>
              </a:rPr>
              <a:t>26500000M</a:t>
            </a:r>
            <a:endParaRPr kumimoji="1" lang="ja-JP" alt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6C5B5AA-B438-44D3-8ECE-4FE8780C91DE}"/>
              </a:ext>
            </a:extLst>
          </p:cNvPr>
          <p:cNvSpPr/>
          <p:nvPr/>
        </p:nvSpPr>
        <p:spPr>
          <a:xfrm>
            <a:off x="3209365" y="2711825"/>
            <a:ext cx="2232211" cy="614081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A0A75A62-A02C-4855-BDDF-385B934C1E8E}"/>
              </a:ext>
            </a:extLst>
          </p:cNvPr>
          <p:cNvSpPr txBox="1"/>
          <p:nvPr/>
        </p:nvSpPr>
        <p:spPr>
          <a:xfrm>
            <a:off x="3148852" y="4856344"/>
            <a:ext cx="4910419" cy="635236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/>
              <a:t>印刷期限内に「</a:t>
            </a:r>
            <a:r>
              <a:rPr kumimoji="1" lang="ja-JP" altLang="en-US" sz="1600" b="1" dirty="0"/>
              <a:t>印刷番号（予約番号）」を入力して証明書を印刷する。</a:t>
            </a:r>
            <a:endParaRPr kumimoji="1" lang="en-US" altLang="ja-JP" sz="1600" b="1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D7304A3-6E05-4CA3-BCF0-882D31AB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22/23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58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BD7000-51E6-B536-2552-5BF32350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2"/>
          <a:stretch/>
        </p:blipFill>
        <p:spPr>
          <a:xfrm>
            <a:off x="1297643" y="606897"/>
            <a:ext cx="10033746" cy="47567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8F900DA-B5BB-4EEF-95F5-14CD520B46D6}"/>
              </a:ext>
            </a:extLst>
          </p:cNvPr>
          <p:cNvSpPr/>
          <p:nvPr/>
        </p:nvSpPr>
        <p:spPr>
          <a:xfrm>
            <a:off x="1757083" y="2973756"/>
            <a:ext cx="1819836" cy="304800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D9A09D-646F-4C3C-89A6-D3C57F07DDB9}"/>
              </a:ext>
            </a:extLst>
          </p:cNvPr>
          <p:cNvSpPr txBox="1"/>
          <p:nvPr/>
        </p:nvSpPr>
        <p:spPr>
          <a:xfrm>
            <a:off x="4914899" y="3278556"/>
            <a:ext cx="5295901" cy="701773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/>
              <a:t>登録したメールアドレスにも「</a:t>
            </a:r>
            <a:r>
              <a:rPr kumimoji="1" lang="ja-JP" altLang="en-US" sz="1600" b="1" dirty="0"/>
              <a:t>印刷番号（予約番号）」が送信されるため、メールでも確認が可能。</a:t>
            </a:r>
            <a:endParaRPr kumimoji="1" lang="en-US" altLang="ja-JP" sz="1600" b="1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C26F10F-C917-4DC5-AF51-CE065254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23/23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50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3F110CA-4CC7-4573-A1CB-8B386188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02" y="357745"/>
            <a:ext cx="8656395" cy="614251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B65E558-772D-49E4-A33B-32E80693042B}"/>
              </a:ext>
            </a:extLst>
          </p:cNvPr>
          <p:cNvSpPr/>
          <p:nvPr/>
        </p:nvSpPr>
        <p:spPr>
          <a:xfrm>
            <a:off x="2135430" y="2160847"/>
            <a:ext cx="3089275" cy="60199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A32318E1-9B56-4D04-A93C-EE109228450B}"/>
              </a:ext>
            </a:extLst>
          </p:cNvPr>
          <p:cNvSpPr txBox="1"/>
          <p:nvPr/>
        </p:nvSpPr>
        <p:spPr>
          <a:xfrm>
            <a:off x="5422659" y="2160847"/>
            <a:ext cx="3284613" cy="601991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「学内進学した在学生の方へ」のページになっているか確認する。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DF2ED4F-FD2B-4572-8175-5899CDB8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11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CDAE05-6F57-4ED0-9D7D-1072EBF1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01" y="355623"/>
            <a:ext cx="7954197" cy="6146754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6A0091E-864C-441C-AC62-78B98FDC9F4A}"/>
              </a:ext>
            </a:extLst>
          </p:cNvPr>
          <p:cNvSpPr/>
          <p:nvPr/>
        </p:nvSpPr>
        <p:spPr>
          <a:xfrm>
            <a:off x="2593075" y="3590426"/>
            <a:ext cx="2963174" cy="64038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27034C8-3A08-4726-94AD-3EC18345A791}"/>
              </a:ext>
            </a:extLst>
          </p:cNvPr>
          <p:cNvSpPr/>
          <p:nvPr/>
        </p:nvSpPr>
        <p:spPr>
          <a:xfrm>
            <a:off x="2593075" y="4836731"/>
            <a:ext cx="2963174" cy="64038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C94692-9440-47D9-9F84-A9FAA7A94161}"/>
              </a:ext>
            </a:extLst>
          </p:cNvPr>
          <p:cNvSpPr txBox="1"/>
          <p:nvPr/>
        </p:nvSpPr>
        <p:spPr>
          <a:xfrm>
            <a:off x="5919297" y="3491813"/>
            <a:ext cx="3089275" cy="840737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学内進学者向けログインページをはじめて利用する場合は、初期登録から行う。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E22710-C277-45A4-81BE-7344156B52B8}"/>
              </a:ext>
            </a:extLst>
          </p:cNvPr>
          <p:cNvSpPr txBox="1"/>
          <p:nvPr/>
        </p:nvSpPr>
        <p:spPr>
          <a:xfrm>
            <a:off x="5919296" y="4675365"/>
            <a:ext cx="3089275" cy="1088941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学内進学者向けログインページで初期登録済みの場合は、こちらからログインして、証明書の申請を行う</a:t>
            </a:r>
            <a:r>
              <a:rPr kumimoji="1" lang="ja-JP" altLang="en-US" sz="1400" b="1" dirty="0"/>
              <a:t>。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92514261-03AE-4701-A0CB-3AC3C2FF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84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CC283AE-3DB5-4B01-A7E8-7A9C2406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95" y="0"/>
            <a:ext cx="8874409" cy="6434612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E7542D1-014F-4712-A965-F016BC0BF7C6}"/>
              </a:ext>
            </a:extLst>
          </p:cNvPr>
          <p:cNvSpPr/>
          <p:nvPr/>
        </p:nvSpPr>
        <p:spPr>
          <a:xfrm>
            <a:off x="3902785" y="1341446"/>
            <a:ext cx="5285313" cy="8149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6EB67A-63BB-491C-87D5-4204AB9E7419}"/>
              </a:ext>
            </a:extLst>
          </p:cNvPr>
          <p:cNvSpPr txBox="1"/>
          <p:nvPr/>
        </p:nvSpPr>
        <p:spPr>
          <a:xfrm>
            <a:off x="4462817" y="2474371"/>
            <a:ext cx="5677470" cy="2227284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メールアドレスを登録する。</a:t>
            </a:r>
            <a:endParaRPr kumimoji="1" lang="en-US" altLang="ja-JP" sz="1600" b="1" dirty="0"/>
          </a:p>
          <a:p>
            <a:r>
              <a:rPr kumimoji="1" lang="en-US" altLang="ja-JP" sz="1600" b="1" u="sng" dirty="0"/>
              <a:t>※</a:t>
            </a:r>
            <a:r>
              <a:rPr kumimoji="1" lang="ja-JP" altLang="en-US" sz="1600" b="1" u="sng" dirty="0"/>
              <a:t>登録するメールアドレスは、卒業後も使用できるように大学の</a:t>
            </a:r>
            <a:r>
              <a:rPr kumimoji="1" lang="en-US" altLang="ja-JP" sz="1600" b="1" u="sng" dirty="0" err="1"/>
              <a:t>stn</a:t>
            </a:r>
            <a:r>
              <a:rPr kumimoji="1" lang="ja-JP" altLang="en-US" sz="1600" b="1" u="sng" dirty="0"/>
              <a:t>メールではなく、</a:t>
            </a:r>
            <a:r>
              <a:rPr kumimoji="1" lang="ja-JP" altLang="en-US" sz="1600" b="1" u="sng" dirty="0">
                <a:solidFill>
                  <a:srgbClr val="FF0000"/>
                </a:solidFill>
              </a:rPr>
              <a:t>個人のメールアドレスを登録する</a:t>
            </a:r>
            <a:r>
              <a:rPr kumimoji="1" lang="ja-JP" altLang="en-US" sz="1600" b="1" u="none" dirty="0">
                <a:solidFill>
                  <a:srgbClr val="FF0000"/>
                </a:solidFill>
              </a:rPr>
              <a:t>。</a:t>
            </a:r>
            <a:br>
              <a:rPr kumimoji="1" lang="en-US" altLang="ja-JP" sz="1600" b="1" u="none" dirty="0"/>
            </a:br>
            <a:br>
              <a:rPr kumimoji="1" lang="en-US" altLang="ja-JP" sz="1600" b="1" u="none" dirty="0"/>
            </a:br>
            <a:r>
              <a:rPr kumimoji="1" lang="en-US" altLang="ja-JP" sz="1600" b="1" u="sng" dirty="0"/>
              <a:t>※</a:t>
            </a:r>
            <a:r>
              <a:rPr kumimoji="1" lang="ja-JP" altLang="en-US" sz="1600" b="1" u="sng" dirty="0"/>
              <a:t>学内進学前に在学生アカウントで登録したメールアドレスは登録できないため、異なるメールアドレスを登録する</a:t>
            </a:r>
            <a:r>
              <a:rPr kumimoji="1" lang="ja-JP" altLang="en-US" sz="1600" b="1" u="none" dirty="0"/>
              <a:t>。</a:t>
            </a:r>
            <a:br>
              <a:rPr kumimoji="1" lang="en-US" altLang="ja-JP" sz="1600" b="1" u="none" dirty="0"/>
            </a:br>
            <a:r>
              <a:rPr kumimoji="1" lang="ja-JP" altLang="en-US" sz="1600" b="1" u="sng" dirty="0"/>
              <a:t>初期登録後に、在学生アカウントで登録したメールアドレスに変更することは可能</a:t>
            </a:r>
            <a:r>
              <a:rPr kumimoji="1" lang="ja-JP" altLang="en-US" sz="1600" b="1" u="none" dirty="0"/>
              <a:t>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E1AA2C-DAF2-4F28-9B75-D911961BD68F}"/>
              </a:ext>
            </a:extLst>
          </p:cNvPr>
          <p:cNvSpPr/>
          <p:nvPr/>
        </p:nvSpPr>
        <p:spPr>
          <a:xfrm>
            <a:off x="8461612" y="5409200"/>
            <a:ext cx="726486" cy="50028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BC11A6-0D65-406D-B0A7-95194C77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4/23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0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DB384D3-44E8-4062-9901-B8E5F64FE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6"/>
          <a:stretch/>
        </p:blipFill>
        <p:spPr>
          <a:xfrm>
            <a:off x="1690688" y="420707"/>
            <a:ext cx="8810624" cy="601658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0AE070-B76F-48B0-B2F9-73AF244227C4}"/>
              </a:ext>
            </a:extLst>
          </p:cNvPr>
          <p:cNvSpPr/>
          <p:nvPr/>
        </p:nvSpPr>
        <p:spPr>
          <a:xfrm>
            <a:off x="1960563" y="1468456"/>
            <a:ext cx="7667624" cy="8255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AD56D4CF-0163-4BB5-9E85-EC081E0CB2C2}"/>
              </a:ext>
            </a:extLst>
          </p:cNvPr>
          <p:cNvSpPr txBox="1"/>
          <p:nvPr/>
        </p:nvSpPr>
        <p:spPr>
          <a:xfrm>
            <a:off x="4548188" y="2436833"/>
            <a:ext cx="5079999" cy="904872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登録したメールアドレスに届いている、メールに記載の</a:t>
            </a:r>
            <a:r>
              <a:rPr kumimoji="1" lang="en-US" altLang="ja-JP" sz="1600" b="1" dirty="0"/>
              <a:t>URL</a:t>
            </a:r>
            <a:r>
              <a:rPr kumimoji="1" lang="ja-JP" altLang="en-US" sz="1600" b="1" dirty="0"/>
              <a:t>からアクセスすることで、メールアドレスが承認される。</a:t>
            </a:r>
            <a:endParaRPr kumimoji="1" lang="en-US" altLang="ja-JP" sz="1600" b="1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9CE3E2-A337-4D51-BE02-EF42C786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5/23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00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B8FB816-6F2B-4F8C-ACF8-1BF80E083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2" r="9096" b="37393"/>
          <a:stretch/>
        </p:blipFill>
        <p:spPr>
          <a:xfrm>
            <a:off x="549163" y="484188"/>
            <a:ext cx="5543444" cy="53657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7F2983D-0EC6-4FD3-B7BC-DA919F337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3" t="63165" r="9619"/>
          <a:stretch/>
        </p:blipFill>
        <p:spPr>
          <a:xfrm>
            <a:off x="5802312" y="1039812"/>
            <a:ext cx="5840526" cy="321675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212CB2E-6A72-4180-8881-0E4A3DEFB5E0}"/>
              </a:ext>
            </a:extLst>
          </p:cNvPr>
          <p:cNvSpPr/>
          <p:nvPr/>
        </p:nvSpPr>
        <p:spPr>
          <a:xfrm>
            <a:off x="5963273" y="3083640"/>
            <a:ext cx="5665163" cy="10953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0D7593DD-BD31-4991-A49D-80DEEA118207}"/>
              </a:ext>
            </a:extLst>
          </p:cNvPr>
          <p:cNvSpPr txBox="1"/>
          <p:nvPr/>
        </p:nvSpPr>
        <p:spPr>
          <a:xfrm>
            <a:off x="6391224" y="4624128"/>
            <a:ext cx="4649816" cy="712147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利用許諾を確認後、「上記内容に同意する」にチェックを入れて、同意するを選択する。</a:t>
            </a:r>
            <a:endParaRPr kumimoji="1" lang="en-US" altLang="ja-JP" sz="1600" b="1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3E7B6C-9AA8-4B15-A717-FE64DBCA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6/23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35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28BFCB-32FB-4CBD-88B5-24D7D4E43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" r="19087"/>
          <a:stretch/>
        </p:blipFill>
        <p:spPr>
          <a:xfrm>
            <a:off x="2715904" y="246861"/>
            <a:ext cx="6482687" cy="6127353"/>
          </a:xfrm>
          <a:prstGeom prst="rect">
            <a:avLst/>
          </a:prstGeom>
        </p:spPr>
      </p:pic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EEE97DEB-35E7-4E82-8ED0-3F2894DC43E1}"/>
              </a:ext>
            </a:extLst>
          </p:cNvPr>
          <p:cNvSpPr txBox="1"/>
          <p:nvPr/>
        </p:nvSpPr>
        <p:spPr>
          <a:xfrm>
            <a:off x="4339989" y="2491072"/>
            <a:ext cx="6482686" cy="1971746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申請者情報を在籍所属の種別ごとにすべて登録作業が必要となり、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登録承認後に、在籍所属の種別ごとに証明書が申請可能となる。</a:t>
            </a:r>
            <a:br>
              <a:rPr kumimoji="1" lang="en-US" altLang="ja-JP" sz="1600" b="1" dirty="0"/>
            </a:br>
            <a:r>
              <a:rPr kumimoji="1" lang="en-US" altLang="ja-JP" sz="2000" b="1" dirty="0"/>
              <a:t>※</a:t>
            </a:r>
            <a:r>
              <a:rPr kumimoji="1" lang="ja-JP" altLang="ja-JP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在籍所属</a:t>
            </a:r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をすべて登録することにより、学内進学者ログインにて、</a:t>
            </a:r>
            <a:endParaRPr kumimoji="1" lang="en-US" altLang="ja-JP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6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　 すべての所属の証明書が発行可能となる。</a:t>
            </a:r>
            <a:endParaRPr kumimoji="1" lang="en-US" altLang="ja-JP" sz="2000" b="1" dirty="0"/>
          </a:p>
          <a:p>
            <a:endParaRPr kumimoji="1" lang="en-US" altLang="ja-JP" sz="1600" b="1" dirty="0"/>
          </a:p>
          <a:p>
            <a:r>
              <a:rPr kumimoji="1" lang="ja-JP" altLang="en-US" sz="1600" b="1" dirty="0"/>
              <a:t>（例）学部（</a:t>
            </a:r>
            <a:r>
              <a:rPr kumimoji="1" lang="en-US" altLang="ja-JP" sz="1600" b="1" dirty="0"/>
              <a:t>B</a:t>
            </a:r>
            <a:r>
              <a:rPr kumimoji="1" lang="ja-JP" altLang="en-US" sz="1600" b="1" dirty="0"/>
              <a:t>），修士（</a:t>
            </a:r>
            <a:r>
              <a:rPr kumimoji="1" lang="en-US" altLang="ja-JP" sz="1600" b="1" dirty="0"/>
              <a:t>M</a:t>
            </a:r>
            <a:r>
              <a:rPr kumimoji="1" lang="ja-JP" altLang="en-US" sz="1600" b="1" dirty="0"/>
              <a:t>），博士（</a:t>
            </a:r>
            <a:r>
              <a:rPr kumimoji="1" lang="en-US" altLang="ja-JP" sz="1600" b="1" dirty="0"/>
              <a:t>D</a:t>
            </a:r>
            <a:r>
              <a:rPr kumimoji="1" lang="ja-JP" altLang="en-US" sz="1600" b="1" dirty="0"/>
              <a:t>）</a:t>
            </a:r>
            <a:endParaRPr kumimoji="1" lang="en-US" altLang="ja-JP" sz="1600" b="1" baseline="0" dirty="0"/>
          </a:p>
          <a:p>
            <a:r>
              <a:rPr kumimoji="1" lang="ja-JP" altLang="en-US" sz="1600" b="1" baseline="0" dirty="0"/>
              <a:t>　　　</a:t>
            </a:r>
            <a:r>
              <a:rPr kumimoji="1" lang="ja-JP" altLang="en-US" sz="1600" b="1" dirty="0"/>
              <a:t>→それぞれ登録作業が必要で承認後に、証明書発行が可能 </a:t>
            </a:r>
            <a:endParaRPr kumimoji="1" lang="en-US" altLang="ja-JP" sz="16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FF9B3C1-B613-4F07-81CB-186791E2CE8E}"/>
              </a:ext>
            </a:extLst>
          </p:cNvPr>
          <p:cNvSpPr/>
          <p:nvPr/>
        </p:nvSpPr>
        <p:spPr>
          <a:xfrm>
            <a:off x="3502514" y="246861"/>
            <a:ext cx="1096107" cy="353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8EC2B3-B71F-47F3-AAD2-933B557E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7/23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90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E18F994-0646-45B7-808B-24828CC6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" r="19087"/>
          <a:stretch/>
        </p:blipFill>
        <p:spPr>
          <a:xfrm>
            <a:off x="1760560" y="139968"/>
            <a:ext cx="3953375" cy="37095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7EFEBC-E002-41F9-A566-D72048C38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"/>
          <a:stretch/>
        </p:blipFill>
        <p:spPr>
          <a:xfrm>
            <a:off x="5869635" y="337391"/>
            <a:ext cx="3953375" cy="159253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99C2B6F-8071-4225-B6B9-6C393797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28" y="1855564"/>
            <a:ext cx="3945882" cy="3499585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0FA894D-B318-440F-A9D4-506D7268969C}"/>
              </a:ext>
            </a:extLst>
          </p:cNvPr>
          <p:cNvSpPr/>
          <p:nvPr/>
        </p:nvSpPr>
        <p:spPr>
          <a:xfrm>
            <a:off x="6019881" y="388058"/>
            <a:ext cx="3803129" cy="708420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5" name="テキスト ボックス 12">
            <a:extLst>
              <a:ext uri="{FF2B5EF4-FFF2-40B4-BE49-F238E27FC236}">
                <a16:creationId xmlns:a16="http://schemas.microsoft.com/office/drawing/2014/main" id="{8BE9FC3C-3740-4106-8732-E4296F81C54E}"/>
              </a:ext>
            </a:extLst>
          </p:cNvPr>
          <p:cNvSpPr txBox="1"/>
          <p:nvPr/>
        </p:nvSpPr>
        <p:spPr>
          <a:xfrm>
            <a:off x="1935003" y="5572695"/>
            <a:ext cx="3945883" cy="841753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u="dbl" dirty="0"/>
              <a:t>必要な証明書に関係なく、</a:t>
            </a:r>
            <a:r>
              <a:rPr kumimoji="1" lang="ja-JP" altLang="en-US" sz="1400" b="1" u="sng" dirty="0"/>
              <a:t>まず「学内進学前」の卒業済みの学籍情報を登録する</a:t>
            </a:r>
            <a:r>
              <a:rPr kumimoji="1" lang="ja-JP" altLang="en-US" sz="1400" b="1" u="none" dirty="0"/>
              <a:t>。</a:t>
            </a:r>
            <a:endParaRPr kumimoji="1" lang="en-US" altLang="ja-JP" sz="1400" b="1" u="none" dirty="0"/>
          </a:p>
          <a:p>
            <a:r>
              <a:rPr kumimoji="1" lang="ja-JP" altLang="en-US" sz="1400" b="1" dirty="0"/>
              <a:t>赤枠内が必須となるため必ず入力する。</a:t>
            </a:r>
            <a:endParaRPr kumimoji="1" lang="en-US" altLang="ja-JP" sz="1400" b="1" dirty="0"/>
          </a:p>
        </p:txBody>
      </p:sp>
      <p:sp>
        <p:nvSpPr>
          <p:cNvPr id="16" name="テキスト ボックス 13">
            <a:extLst>
              <a:ext uri="{FF2B5EF4-FFF2-40B4-BE49-F238E27FC236}">
                <a16:creationId xmlns:a16="http://schemas.microsoft.com/office/drawing/2014/main" id="{3FC5808D-2FC4-454C-AE92-54F5D7827E0C}"/>
              </a:ext>
            </a:extLst>
          </p:cNvPr>
          <p:cNvSpPr txBox="1"/>
          <p:nvPr/>
        </p:nvSpPr>
        <p:spPr>
          <a:xfrm>
            <a:off x="6019880" y="1222246"/>
            <a:ext cx="4065815" cy="49625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/>
              <a:t>証明書の使用目的及び提出先を入力する。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（例）使用目的：奨学金申請のため　提出先：奨学財団</a:t>
            </a:r>
            <a:endParaRPr kumimoji="1" lang="en-US" altLang="ja-JP" sz="1200" b="1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D1150C5-14FB-4B42-9134-AAA26EF472C7}"/>
              </a:ext>
            </a:extLst>
          </p:cNvPr>
          <p:cNvSpPr/>
          <p:nvPr/>
        </p:nvSpPr>
        <p:spPr>
          <a:xfrm>
            <a:off x="6019881" y="1872406"/>
            <a:ext cx="3810622" cy="3482743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テキスト ボックス 15">
            <a:extLst>
              <a:ext uri="{FF2B5EF4-FFF2-40B4-BE49-F238E27FC236}">
                <a16:creationId xmlns:a16="http://schemas.microsoft.com/office/drawing/2014/main" id="{20EC5E1E-EA5C-4C26-8742-799F9EC44937}"/>
              </a:ext>
            </a:extLst>
          </p:cNvPr>
          <p:cNvSpPr txBox="1"/>
          <p:nvPr/>
        </p:nvSpPr>
        <p:spPr>
          <a:xfrm>
            <a:off x="6019880" y="5590979"/>
            <a:ext cx="4366066" cy="823469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u="sng" dirty="0"/>
              <a:t>入力した現住所と一致した本人確認書類を添付する</a:t>
            </a:r>
            <a:r>
              <a:rPr kumimoji="1" lang="ja-JP" altLang="en-US" sz="1400" b="1" u="none" dirty="0"/>
              <a:t>。</a:t>
            </a:r>
            <a:endParaRPr kumimoji="1" lang="en-US" altLang="ja-JP" sz="1400" b="1" u="none" dirty="0"/>
          </a:p>
          <a:p>
            <a:r>
              <a:rPr kumimoji="1" lang="ja-JP" altLang="en-US" sz="1400" b="1" dirty="0"/>
              <a:t>在籍時に改姓改名があった場合は、証明書を添付する。</a:t>
            </a:r>
            <a:endParaRPr kumimoji="1" lang="en-US" altLang="ja-JP" sz="1400" b="1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B697F09-CAAB-4CC2-A13C-897CF439C79D}"/>
              </a:ext>
            </a:extLst>
          </p:cNvPr>
          <p:cNvSpPr/>
          <p:nvPr/>
        </p:nvSpPr>
        <p:spPr>
          <a:xfrm>
            <a:off x="9403307" y="5031809"/>
            <a:ext cx="419703" cy="261603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D0C1AED-A98F-4F87-82F2-BA7315E4C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153" y="3773013"/>
            <a:ext cx="3953375" cy="1774691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EE0FC9D-33A3-4ED8-8962-AC9C971B8E28}"/>
              </a:ext>
            </a:extLst>
          </p:cNvPr>
          <p:cNvSpPr/>
          <p:nvPr/>
        </p:nvSpPr>
        <p:spPr>
          <a:xfrm>
            <a:off x="2276053" y="297784"/>
            <a:ext cx="3593582" cy="5147674"/>
          </a:xfrm>
          <a:prstGeom prst="roundRect">
            <a:avLst>
              <a:gd name="adj" fmla="val 610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44F38C4-0DCE-48BE-9637-FA63A120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8/23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8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1082</Words>
  <Application>Microsoft Office PowerPoint</Application>
  <PresentationFormat>ワイド画面</PresentationFormat>
  <Paragraphs>106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碧 遠藤</dc:creator>
  <cp:lastModifiedBy>太田 裕真</cp:lastModifiedBy>
  <cp:revision>27</cp:revision>
  <cp:lastPrinted>2026-06-10T00:47:42Z</cp:lastPrinted>
  <dcterms:created xsi:type="dcterms:W3CDTF">2026-06-02T07:11:19Z</dcterms:created>
  <dcterms:modified xsi:type="dcterms:W3CDTF">2026-07-08T08:30:14Z</dcterms:modified>
</cp:coreProperties>
</file>